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8" r:id="rId2"/>
    <p:sldId id="290" r:id="rId3"/>
    <p:sldId id="486" r:id="rId4"/>
    <p:sldId id="515" r:id="rId5"/>
    <p:sldId id="489" r:id="rId6"/>
    <p:sldId id="260" r:id="rId7"/>
    <p:sldId id="517" r:id="rId8"/>
    <p:sldId id="516" r:id="rId9"/>
    <p:sldId id="263" r:id="rId10"/>
    <p:sldId id="264" r:id="rId11"/>
    <p:sldId id="271" r:id="rId12"/>
    <p:sldId id="294" r:id="rId13"/>
    <p:sldId id="480" r:id="rId14"/>
    <p:sldId id="269" r:id="rId15"/>
    <p:sldId id="268" r:id="rId16"/>
    <p:sldId id="274" r:id="rId17"/>
    <p:sldId id="275" r:id="rId18"/>
    <p:sldId id="280" r:id="rId19"/>
    <p:sldId id="289" r:id="rId20"/>
    <p:sldId id="281" r:id="rId21"/>
    <p:sldId id="295" r:id="rId22"/>
    <p:sldId id="279" r:id="rId23"/>
    <p:sldId id="266" r:id="rId24"/>
    <p:sldId id="267" r:id="rId25"/>
    <p:sldId id="285" r:id="rId26"/>
    <p:sldId id="286" r:id="rId27"/>
    <p:sldId id="48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3" autoAdjust="0"/>
    <p:restoredTop sz="94993" autoAdjust="0"/>
  </p:normalViewPr>
  <p:slideViewPr>
    <p:cSldViewPr snapToGrid="0">
      <p:cViewPr varScale="1">
        <p:scale>
          <a:sx n="94" d="100"/>
          <a:sy n="94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靖涵 黄" userId="f35a8431948f2a49" providerId="LiveId" clId="{BAF70771-8C84-42AA-9234-3A12059DAFB2}"/>
    <pc:docChg chg="undo redo custSel modSld">
      <pc:chgData name="靖涵 黄" userId="f35a8431948f2a49" providerId="LiveId" clId="{BAF70771-8C84-42AA-9234-3A12059DAFB2}" dt="2024-07-29T14:36:45.041" v="49" actId="1076"/>
      <pc:docMkLst>
        <pc:docMk/>
      </pc:docMkLst>
      <pc:sldChg chg="addSp delSp modSp mod">
        <pc:chgData name="靖涵 黄" userId="f35a8431948f2a49" providerId="LiveId" clId="{BAF70771-8C84-42AA-9234-3A12059DAFB2}" dt="2024-07-29T14:36:45.041" v="49" actId="1076"/>
        <pc:sldMkLst>
          <pc:docMk/>
          <pc:sldMk cId="3000806879" sldId="481"/>
        </pc:sldMkLst>
        <pc:spChg chg="mod">
          <ac:chgData name="靖涵 黄" userId="f35a8431948f2a49" providerId="LiveId" clId="{BAF70771-8C84-42AA-9234-3A12059DAFB2}" dt="2024-07-29T14:34:30.995" v="32" actId="1076"/>
          <ac:spMkLst>
            <pc:docMk/>
            <pc:sldMk cId="3000806879" sldId="481"/>
            <ac:spMk id="3" creationId="{3CC7FCCB-BF18-24D1-47A8-A2AA0656C8B4}"/>
          </ac:spMkLst>
        </pc:spChg>
        <pc:spChg chg="add mod">
          <ac:chgData name="靖涵 黄" userId="f35a8431948f2a49" providerId="LiveId" clId="{BAF70771-8C84-42AA-9234-3A12059DAFB2}" dt="2024-07-29T14:36:45.041" v="49" actId="1076"/>
          <ac:spMkLst>
            <pc:docMk/>
            <pc:sldMk cId="3000806879" sldId="481"/>
            <ac:spMk id="4" creationId="{F4122BE7-180D-B363-7BF3-182D3E5E4E9C}"/>
          </ac:spMkLst>
        </pc:spChg>
        <pc:spChg chg="add mod">
          <ac:chgData name="靖涵 黄" userId="f35a8431948f2a49" providerId="LiveId" clId="{BAF70771-8C84-42AA-9234-3A12059DAFB2}" dt="2024-07-29T14:34:32.581" v="33" actId="1076"/>
          <ac:spMkLst>
            <pc:docMk/>
            <pc:sldMk cId="3000806879" sldId="481"/>
            <ac:spMk id="7" creationId="{C782F802-32E6-1ACB-0F3A-E1A666D597E9}"/>
          </ac:spMkLst>
        </pc:spChg>
        <pc:picChg chg="del mod">
          <ac:chgData name="靖涵 黄" userId="f35a8431948f2a49" providerId="LiveId" clId="{BAF70771-8C84-42AA-9234-3A12059DAFB2}" dt="2024-07-29T14:34:15.875" v="23" actId="478"/>
          <ac:picMkLst>
            <pc:docMk/>
            <pc:sldMk cId="3000806879" sldId="481"/>
            <ac:picMk id="5" creationId="{1657B51B-C7A1-198A-2479-968FFE149070}"/>
          </ac:picMkLst>
        </pc:picChg>
      </pc:sldChg>
    </pc:docChg>
  </pc:docChgLst>
  <pc:docChgLst>
    <pc:chgData name="靖涵 黄" userId="f35a8431948f2a49" providerId="LiveId" clId="{A186D09A-AF71-49F0-8053-C481D1154EB2}"/>
    <pc:docChg chg="delSld modSld">
      <pc:chgData name="靖涵 黄" userId="f35a8431948f2a49" providerId="LiveId" clId="{A186D09A-AF71-49F0-8053-C481D1154EB2}" dt="2024-08-21T14:08:14.556" v="1" actId="20577"/>
      <pc:docMkLst>
        <pc:docMk/>
      </pc:docMkLst>
      <pc:sldChg chg="del">
        <pc:chgData name="靖涵 黄" userId="f35a8431948f2a49" providerId="LiveId" clId="{A186D09A-AF71-49F0-8053-C481D1154EB2}" dt="2024-08-21T14:08:00.857" v="0" actId="47"/>
        <pc:sldMkLst>
          <pc:docMk/>
          <pc:sldMk cId="4179378390" sldId="292"/>
        </pc:sldMkLst>
      </pc:sldChg>
      <pc:sldChg chg="modSp mod">
        <pc:chgData name="靖涵 黄" userId="f35a8431948f2a49" providerId="LiveId" clId="{A186D09A-AF71-49F0-8053-C481D1154EB2}" dt="2024-08-21T14:08:14.556" v="1" actId="20577"/>
        <pc:sldMkLst>
          <pc:docMk/>
          <pc:sldMk cId="3000806879" sldId="481"/>
        </pc:sldMkLst>
        <pc:spChg chg="mod">
          <ac:chgData name="靖涵 黄" userId="f35a8431948f2a49" providerId="LiveId" clId="{A186D09A-AF71-49F0-8053-C481D1154EB2}" dt="2024-08-21T14:08:14.556" v="1" actId="20577"/>
          <ac:spMkLst>
            <pc:docMk/>
            <pc:sldMk cId="3000806879" sldId="481"/>
            <ac:spMk id="7" creationId="{C782F802-32E6-1ACB-0F3A-E1A666D597E9}"/>
          </ac:spMkLst>
        </pc:spChg>
      </pc:sldChg>
    </pc:docChg>
  </pc:docChgLst>
  <pc:docChgLst>
    <pc:chgData name="靖涵 黄" userId="f35a8431948f2a49" providerId="LiveId" clId="{3B2ED9C8-7558-46D8-AEB8-815CE5877355}"/>
    <pc:docChg chg="undo custSel addSld modSld">
      <pc:chgData name="靖涵 黄" userId="f35a8431948f2a49" providerId="LiveId" clId="{3B2ED9C8-7558-46D8-AEB8-815CE5877355}" dt="2024-07-30T05:26:31.708" v="56"/>
      <pc:docMkLst>
        <pc:docMk/>
      </pc:docMkLst>
      <pc:sldChg chg="add">
        <pc:chgData name="靖涵 黄" userId="f35a8431948f2a49" providerId="LiveId" clId="{3B2ED9C8-7558-46D8-AEB8-815CE5877355}" dt="2024-07-30T05:26:31.708" v="56"/>
        <pc:sldMkLst>
          <pc:docMk/>
          <pc:sldMk cId="1261276636" sldId="260"/>
        </pc:sldMkLst>
      </pc:sldChg>
      <pc:sldChg chg="add">
        <pc:chgData name="靖涵 黄" userId="f35a8431948f2a49" providerId="LiveId" clId="{3B2ED9C8-7558-46D8-AEB8-815CE5877355}" dt="2024-07-30T05:26:31.708" v="56"/>
        <pc:sldMkLst>
          <pc:docMk/>
          <pc:sldMk cId="3264258070" sldId="263"/>
        </pc:sldMkLst>
      </pc:sldChg>
      <pc:sldChg chg="add">
        <pc:chgData name="靖涵 黄" userId="f35a8431948f2a49" providerId="LiveId" clId="{3B2ED9C8-7558-46D8-AEB8-815CE5877355}" dt="2024-07-30T05:26:31.708" v="56"/>
        <pc:sldMkLst>
          <pc:docMk/>
          <pc:sldMk cId="300783317" sldId="264"/>
        </pc:sldMkLst>
      </pc:sldChg>
      <pc:sldChg chg="addSp delSp modSp mod">
        <pc:chgData name="靖涵 黄" userId="f35a8431948f2a49" providerId="LiveId" clId="{3B2ED9C8-7558-46D8-AEB8-815CE5877355}" dt="2024-07-30T03:24:23.680" v="51" actId="14100"/>
        <pc:sldMkLst>
          <pc:docMk/>
          <pc:sldMk cId="4179378390" sldId="292"/>
        </pc:sldMkLst>
        <pc:spChg chg="mod">
          <ac:chgData name="靖涵 黄" userId="f35a8431948f2a49" providerId="LiveId" clId="{3B2ED9C8-7558-46D8-AEB8-815CE5877355}" dt="2024-07-30T03:17:42.457" v="44" actId="20577"/>
          <ac:spMkLst>
            <pc:docMk/>
            <pc:sldMk cId="4179378390" sldId="292"/>
            <ac:spMk id="2" creationId="{16367A94-B9C8-71E2-35C7-409537F432F9}"/>
          </ac:spMkLst>
        </pc:spChg>
        <pc:spChg chg="mod">
          <ac:chgData name="靖涵 黄" userId="f35a8431948f2a49" providerId="LiveId" clId="{3B2ED9C8-7558-46D8-AEB8-815CE5877355}" dt="2024-07-30T03:24:23.680" v="51" actId="14100"/>
          <ac:spMkLst>
            <pc:docMk/>
            <pc:sldMk cId="4179378390" sldId="292"/>
            <ac:spMk id="3" creationId="{3CC7FCCB-BF18-24D1-47A8-A2AA0656C8B4}"/>
          </ac:spMkLst>
        </pc:spChg>
        <pc:picChg chg="del">
          <ac:chgData name="靖涵 黄" userId="f35a8431948f2a49" providerId="LiveId" clId="{3B2ED9C8-7558-46D8-AEB8-815CE5877355}" dt="2024-07-30T03:17:00.043" v="0" actId="478"/>
          <ac:picMkLst>
            <pc:docMk/>
            <pc:sldMk cId="4179378390" sldId="292"/>
            <ac:picMk id="5" creationId="{1657B51B-C7A1-198A-2479-968FFE149070}"/>
          </ac:picMkLst>
        </pc:picChg>
        <pc:picChg chg="add mod">
          <ac:chgData name="靖涵 黄" userId="f35a8431948f2a49" providerId="LiveId" clId="{3B2ED9C8-7558-46D8-AEB8-815CE5877355}" dt="2024-07-30T03:17:08.599" v="2" actId="1076"/>
          <ac:picMkLst>
            <pc:docMk/>
            <pc:sldMk cId="4179378390" sldId="292"/>
            <ac:picMk id="6" creationId="{900B66B0-5C58-7509-1670-703087BD1A0E}"/>
          </ac:picMkLst>
        </pc:picChg>
      </pc:sldChg>
      <pc:sldChg chg="modSp mod">
        <pc:chgData name="靖涵 黄" userId="f35a8431948f2a49" providerId="LiveId" clId="{3B2ED9C8-7558-46D8-AEB8-815CE5877355}" dt="2024-07-30T03:27:05.754" v="55" actId="207"/>
        <pc:sldMkLst>
          <pc:docMk/>
          <pc:sldMk cId="853611477" sldId="294"/>
        </pc:sldMkLst>
        <pc:spChg chg="mod">
          <ac:chgData name="靖涵 黄" userId="f35a8431948f2a49" providerId="LiveId" clId="{3B2ED9C8-7558-46D8-AEB8-815CE5877355}" dt="2024-07-30T03:27:05.754" v="55" actId="207"/>
          <ac:spMkLst>
            <pc:docMk/>
            <pc:sldMk cId="853611477" sldId="294"/>
            <ac:spMk id="4" creationId="{230B885F-2A4B-02AD-2644-83B69C4D041C}"/>
          </ac:spMkLst>
        </pc:spChg>
      </pc:sldChg>
      <pc:sldChg chg="add">
        <pc:chgData name="靖涵 黄" userId="f35a8431948f2a49" providerId="LiveId" clId="{3B2ED9C8-7558-46D8-AEB8-815CE5877355}" dt="2024-07-30T05:26:31.708" v="56"/>
        <pc:sldMkLst>
          <pc:docMk/>
          <pc:sldMk cId="451313016" sldId="486"/>
        </pc:sldMkLst>
      </pc:sldChg>
      <pc:sldChg chg="add">
        <pc:chgData name="靖涵 黄" userId="f35a8431948f2a49" providerId="LiveId" clId="{3B2ED9C8-7558-46D8-AEB8-815CE5877355}" dt="2024-07-30T05:26:31.708" v="56"/>
        <pc:sldMkLst>
          <pc:docMk/>
          <pc:sldMk cId="1040173589" sldId="489"/>
        </pc:sldMkLst>
      </pc:sldChg>
      <pc:sldChg chg="add">
        <pc:chgData name="靖涵 黄" userId="f35a8431948f2a49" providerId="LiveId" clId="{3B2ED9C8-7558-46D8-AEB8-815CE5877355}" dt="2024-07-30T05:26:31.708" v="56"/>
        <pc:sldMkLst>
          <pc:docMk/>
          <pc:sldMk cId="3972293041" sldId="515"/>
        </pc:sldMkLst>
      </pc:sldChg>
      <pc:sldChg chg="add">
        <pc:chgData name="靖涵 黄" userId="f35a8431948f2a49" providerId="LiveId" clId="{3B2ED9C8-7558-46D8-AEB8-815CE5877355}" dt="2024-07-30T05:26:31.708" v="56"/>
        <pc:sldMkLst>
          <pc:docMk/>
          <pc:sldMk cId="4080230530" sldId="516"/>
        </pc:sldMkLst>
      </pc:sldChg>
      <pc:sldChg chg="add">
        <pc:chgData name="靖涵 黄" userId="f35a8431948f2a49" providerId="LiveId" clId="{3B2ED9C8-7558-46D8-AEB8-815CE5877355}" dt="2024-07-30T05:26:31.708" v="56"/>
        <pc:sldMkLst>
          <pc:docMk/>
          <pc:sldMk cId="360337409" sldId="51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665A3-2443-42CD-9D29-B062B9514F85}" type="datetimeFigureOut">
              <a:rPr lang="zh-CN" altLang="en-US" smtClean="0"/>
              <a:t>2024/8/21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0B98A-DB22-45E6-BE2F-806D6838E7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604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 everyone. This morning, we presented the theory behind the HL-HGAT model. In this session, we will show how to implement the proposed model using </a:t>
            </a:r>
            <a:r>
              <a:rPr lang="en-US" altLang="zh-CN" dirty="0" err="1"/>
              <a:t>PyTorch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E4708-2B94-4895-AD16-9FAAF78F8B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74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introduced this morning, we model the brain network with a heterogeneous graph instead of a traditional graph because we have diverse features defined on both nodes and edges. For example, 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0B98A-DB22-45E6-BE2F-806D6838E7C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428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introduced this morning, we model the brain network with a heterogeneous graph instead of a traditional graph because we have diverse features defined on both nodes and edges. For example, ...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0B98A-DB22-45E6-BE2F-806D6838E7C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565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0B98A-DB22-45E6-BE2F-806D6838E7C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025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E4708-2B94-4895-AD16-9FAAF78F8BF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661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E4708-2B94-4895-AD16-9FAAF78F8BF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964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E4708-2B94-4895-AD16-9FAAF78F8BF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933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0B98A-DB22-45E6-BE2F-806D6838E7C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802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dirty="0">
                    <a:solidFill>
                      <a:schemeClr val="tx1"/>
                    </a:solidFill>
                  </a:rPr>
                  <a:t>For example, to construct an HL-HGAT with two blocks — where the first block has one convolutional layer and the second block has three — we simply set </a:t>
                </a:r>
                <a:r>
                  <a:rPr lang="en-US" altLang="zh-CN" sz="1200" i="1" dirty="0" err="1">
                    <a:solidFill>
                      <a:schemeClr val="tx1"/>
                    </a:solidFill>
                  </a:rPr>
                  <a:t>num_layers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 = [1,3]. Similarly, the code shown in the right figure constructs an HL-HGAT with three blocks, each containing two convolutional layers.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schemeClr val="tx1"/>
                    </a:solidFill>
                  </a:rPr>
                  <a:t>In each processing block, we initiate the workflow by applying HL-filters to signals from the </a:t>
                </a:r>
                <a:r>
                  <a:rPr lang="en-US" altLang="zh-CN" sz="12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𝑘_1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- and </a:t>
                </a:r>
                <a:r>
                  <a:rPr lang="en-US" altLang="zh-CN" sz="12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𝑘_2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-simplices from the preceding block. Subsequently, an MSI layer is employed to capture signal interactions between the </a:t>
                </a:r>
                <a:r>
                  <a:rPr lang="en-US" altLang="zh-CN" sz="12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𝑘_1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- and </a:t>
                </a:r>
                <a:r>
                  <a:rPr lang="en-US" altLang="zh-CN" sz="12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𝑘_2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-simplices. Following this, we implement an SAP layer, which involves updating the boundary operator and feature consolidation based on simplex attention. Finally, an output layer is designed for prediction.</a:t>
                </a:r>
                <a:endParaRPr lang="en-US" altLang="zh-CN" sz="1000" dirty="0">
                  <a:solidFill>
                    <a:schemeClr val="tx1"/>
                  </a:solidFill>
                </a:endParaRP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E4708-2B94-4895-AD16-9FAAF78F8BF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98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schemeClr val="tx1"/>
                    </a:solidFill>
                  </a:rPr>
                  <a:t>In each processing block, we initiate the workflow by applying HL-filters to signals from the </a:t>
                </a:r>
                <a:r>
                  <a:rPr lang="en-US" altLang="zh-CN" sz="12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𝑘_1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- and </a:t>
                </a:r>
                <a:r>
                  <a:rPr lang="en-US" altLang="zh-CN" sz="12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𝑘_2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-simplices from the preceding block. Subsequently, an MSI layer is employed to capture signal interactions between the </a:t>
                </a:r>
                <a:r>
                  <a:rPr lang="en-US" altLang="zh-CN" sz="12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𝑘_1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- and </a:t>
                </a:r>
                <a:r>
                  <a:rPr lang="en-US" altLang="zh-CN" sz="12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𝑘_2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-simplices. Following this, we implement an SAP layer, which involves updating the boundary operator and feature consolidation based on simplex attention. Finally, an output layer is designed for prediction.</a:t>
                </a:r>
                <a:endParaRPr lang="en-US" altLang="zh-CN" sz="1000" dirty="0">
                  <a:solidFill>
                    <a:schemeClr val="tx1"/>
                  </a:solidFill>
                </a:endParaRP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E4708-2B94-4895-AD16-9FAAF78F8BF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451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schemeClr val="tx1"/>
                    </a:solidFill>
                  </a:rPr>
                  <a:t>In each processing block, we initiate the workflow by applying HL-filters to signals from the </a:t>
                </a:r>
                <a:r>
                  <a:rPr lang="en-US" altLang="zh-CN" sz="12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𝑘_1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- and </a:t>
                </a:r>
                <a:r>
                  <a:rPr lang="en-US" altLang="zh-CN" sz="12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𝑘_2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-simplices from the preceding block. Subsequently, an MSI layer is employed to capture signal interactions between the </a:t>
                </a:r>
                <a:r>
                  <a:rPr lang="en-US" altLang="zh-CN" sz="12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𝑘_1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- and </a:t>
                </a:r>
                <a:r>
                  <a:rPr lang="en-US" altLang="zh-CN" sz="12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𝑘_2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-simplices. Following this, we implement an SAP layer, which involves updating the boundary operator and feature consolidation based on simplex attention. Finally, an output layer is designed for prediction.</a:t>
                </a:r>
                <a:endParaRPr lang="en-US" altLang="zh-CN" sz="1000" dirty="0">
                  <a:solidFill>
                    <a:schemeClr val="tx1"/>
                  </a:solidFill>
                </a:endParaRP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E4708-2B94-4895-AD16-9FAAF78F8BF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168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Graph is a complicated and irregular data type, widely used to model molecules, social networks, and brain networks.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E4708-2B94-4895-AD16-9FAAF78F8BF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884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schemeClr val="tx1"/>
                    </a:solidFill>
                  </a:rPr>
                  <a:t>In each processing block, we initiate the workflow by applying HL-filters to signals from the </a:t>
                </a:r>
                <a:r>
                  <a:rPr lang="en-US" altLang="zh-CN" sz="12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𝑘_1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- and </a:t>
                </a:r>
                <a:r>
                  <a:rPr lang="en-US" altLang="zh-CN" sz="12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𝑘_2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-simplices from the preceding block. Subsequently, an MSI layer is employed to capture signal interactions between the </a:t>
                </a:r>
                <a:r>
                  <a:rPr lang="en-US" altLang="zh-CN" sz="12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𝑘_1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- and </a:t>
                </a:r>
                <a:r>
                  <a:rPr lang="en-US" altLang="zh-CN" sz="120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𝑘_2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-simplices. Following this, we implement an SAP layer, which involves updating the boundary operator and feature consolidation based on simplex attention. Finally, an output layer is designed for prediction.</a:t>
                </a:r>
                <a:endParaRPr lang="en-US" altLang="zh-CN" sz="1000" dirty="0">
                  <a:solidFill>
                    <a:schemeClr val="tx1"/>
                  </a:solidFill>
                </a:endParaRP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E4708-2B94-4895-AD16-9FAAF78F8BF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855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Previous works use MPGNNs to model this kind of complex and irregular data. MPGNNs define the convolution operation by first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E4708-2B94-4895-AD16-9FAAF78F8BF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281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E4708-2B94-4895-AD16-9FAAF78F8BF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10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E4708-2B94-4895-AD16-9FAAF78F8BF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623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effectLst/>
                <a:latin typeface="Arial" panose="020B0604020202020204" pitchFamily="34" charset="0"/>
              </a:rPr>
              <a:t>Mathematically, nodes and edges are called 0− and 1−dimensional simplex.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E4708-2B94-4895-AD16-9FAAF78F8BF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084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E4708-2B94-4895-AD16-9FAAF78F8BF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919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spectral filtering of a signal f on the heterogeneous graph G can be defined by first transforming the signal to the spectral domain, then filtering based on their frequency.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E4708-2B94-4895-AD16-9FAAF78F8BF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766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can rewrite the convolution as the combination of p-</a:t>
            </a:r>
            <a:r>
              <a:rPr lang="en-US" altLang="zh-CN" dirty="0" err="1"/>
              <a:t>th</a:t>
            </a:r>
            <a:r>
              <a:rPr lang="en-US" altLang="zh-CN" dirty="0"/>
              <a:t> Laguerre polynomial of the k-</a:t>
            </a:r>
            <a:r>
              <a:rPr lang="en-US" altLang="zh-CN" dirty="0" err="1"/>
              <a:t>th</a:t>
            </a:r>
            <a:r>
              <a:rPr lang="en-US" altLang="zh-CN" dirty="0"/>
              <a:t> hodge-</a:t>
            </a:r>
            <a:r>
              <a:rPr lang="en-US" altLang="zh-CN" dirty="0" err="1"/>
              <a:t>laplacian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E4708-2B94-4895-AD16-9FAAF78F8BF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702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662" y="1796912"/>
            <a:ext cx="10482139" cy="2130321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1662" y="4184511"/>
            <a:ext cx="10482139" cy="107329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399" indent="0" algn="ctr">
              <a:buNone/>
              <a:defRPr sz="1801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1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Box 20"/>
          <p:cNvSpPr txBox="1">
            <a:spLocks noChangeArrowheads="1"/>
          </p:cNvSpPr>
          <p:nvPr userDrawn="1"/>
        </p:nvSpPr>
        <p:spPr bwMode="auto">
          <a:xfrm>
            <a:off x="766156" y="6427461"/>
            <a:ext cx="285206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Copyright National University of Singapore. All Rights Reserved.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55177"/>
            <a:ext cx="682752" cy="682752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662" y="312202"/>
            <a:ext cx="1773600" cy="81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22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86531"/>
            <a:ext cx="682752" cy="682752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</p:spTree>
    <p:extLst>
      <p:ext uri="{BB962C8B-B14F-4D97-AF65-F5344CB8AC3E}">
        <p14:creationId xmlns:p14="http://schemas.microsoft.com/office/powerpoint/2010/main" val="3142911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8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8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983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86531"/>
            <a:ext cx="682752" cy="682752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</p:spTree>
    <p:extLst>
      <p:ext uri="{BB962C8B-B14F-4D97-AF65-F5344CB8AC3E}">
        <p14:creationId xmlns:p14="http://schemas.microsoft.com/office/powerpoint/2010/main" val="201854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99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3757976"/>
            <a:ext cx="682752" cy="682752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</p:spTree>
    <p:extLst>
      <p:ext uri="{BB962C8B-B14F-4D97-AF65-F5344CB8AC3E}">
        <p14:creationId xmlns:p14="http://schemas.microsoft.com/office/powerpoint/2010/main" val="693968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86531"/>
            <a:ext cx="682752" cy="682752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</p:spTree>
    <p:extLst>
      <p:ext uri="{BB962C8B-B14F-4D97-AF65-F5344CB8AC3E}">
        <p14:creationId xmlns:p14="http://schemas.microsoft.com/office/powerpoint/2010/main" val="3370897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399" indent="0">
              <a:buNone/>
              <a:defRPr sz="1801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1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399" indent="0">
              <a:buNone/>
              <a:defRPr sz="1801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1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86531"/>
            <a:ext cx="682752" cy="682752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</p:spTree>
    <p:extLst>
      <p:ext uri="{BB962C8B-B14F-4D97-AF65-F5344CB8AC3E}">
        <p14:creationId xmlns:p14="http://schemas.microsoft.com/office/powerpoint/2010/main" val="324832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5907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4470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1"/>
            </a:lvl2pPr>
            <a:lvl3pPr marL="914399" indent="0">
              <a:buNone/>
              <a:defRPr sz="1200"/>
            </a:lvl3pPr>
            <a:lvl4pPr marL="1371600" indent="0">
              <a:buNone/>
              <a:defRPr sz="1001"/>
            </a:lvl4pPr>
            <a:lvl5pPr marL="1828800" indent="0">
              <a:buNone/>
              <a:defRPr sz="1001"/>
            </a:lvl5pPr>
            <a:lvl6pPr marL="2286001" indent="0">
              <a:buNone/>
              <a:defRPr sz="1001"/>
            </a:lvl6pPr>
            <a:lvl7pPr marL="2743200" indent="0">
              <a:buNone/>
              <a:defRPr sz="1001"/>
            </a:lvl7pPr>
            <a:lvl8pPr marL="3200400" indent="0">
              <a:buNone/>
              <a:defRPr sz="1001"/>
            </a:lvl8pPr>
            <a:lvl9pPr marL="3657600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177927"/>
            <a:ext cx="682752" cy="682752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</p:spTree>
    <p:extLst>
      <p:ext uri="{BB962C8B-B14F-4D97-AF65-F5344CB8AC3E}">
        <p14:creationId xmlns:p14="http://schemas.microsoft.com/office/powerpoint/2010/main" val="1529568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8"/>
            <a:ext cx="617220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399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1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1"/>
            </a:lvl2pPr>
            <a:lvl3pPr marL="914399" indent="0">
              <a:buNone/>
              <a:defRPr sz="1200"/>
            </a:lvl3pPr>
            <a:lvl4pPr marL="1371600" indent="0">
              <a:buNone/>
              <a:defRPr sz="1001"/>
            </a:lvl4pPr>
            <a:lvl5pPr marL="1828800" indent="0">
              <a:buNone/>
              <a:defRPr sz="1001"/>
            </a:lvl5pPr>
            <a:lvl6pPr marL="2286001" indent="0">
              <a:buNone/>
              <a:defRPr sz="1001"/>
            </a:lvl6pPr>
            <a:lvl7pPr marL="2743200" indent="0">
              <a:buNone/>
              <a:defRPr sz="1001"/>
            </a:lvl7pPr>
            <a:lvl8pPr marL="3200400" indent="0">
              <a:buNone/>
              <a:defRPr sz="1001"/>
            </a:lvl8pPr>
            <a:lvl9pPr marL="3657600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482B0-A764-7649-BFD8-7624B53F13A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177927"/>
            <a:ext cx="682752" cy="682752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</p:spTree>
    <p:extLst>
      <p:ext uri="{BB962C8B-B14F-4D97-AF65-F5344CB8AC3E}">
        <p14:creationId xmlns:p14="http://schemas.microsoft.com/office/powerpoint/2010/main" val="706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6356353"/>
            <a:ext cx="990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C2E482B0-A764-7649-BFD8-7624B53F13A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Box 20"/>
          <p:cNvSpPr txBox="1">
            <a:spLocks noChangeArrowheads="1"/>
          </p:cNvSpPr>
          <p:nvPr userDrawn="1"/>
        </p:nvSpPr>
        <p:spPr bwMode="auto">
          <a:xfrm>
            <a:off x="733362" y="6427461"/>
            <a:ext cx="285206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defRPr/>
            </a:pPr>
            <a:r>
              <a:rPr lang="en-US" altLang="en-US" sz="700" dirty="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rPr>
              <a:t>© Copyright National University of Singapore.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079780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9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282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399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rgbClr val="004282"/>
          </a:solidFill>
          <a:latin typeface="Arial" charset="0"/>
          <a:ea typeface="Arial" charset="0"/>
          <a:cs typeface="Arial" charset="0"/>
        </a:defRPr>
      </a:lvl1pPr>
      <a:lvl2pPr marL="685801" indent="-228600" algn="l" defTabSz="91439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82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39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82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39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rgbClr val="004282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39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rgbClr val="004282"/>
          </a:solidFill>
          <a:latin typeface="Arial" charset="0"/>
          <a:ea typeface="Arial" charset="0"/>
          <a:cs typeface="Arial" charset="0"/>
        </a:defRPr>
      </a:lvl5pPr>
      <a:lvl6pPr marL="2514599" indent="-228600" algn="l" defTabSz="91439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39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39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1" indent="-228600" algn="l" defTabSz="91439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39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99" algn="l" defTabSz="91439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39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39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1" algn="l" defTabSz="91439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39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39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39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4SYI5de5xODUhDajUERKumEdqyJe_Mog?usp=sha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33.wmf"/><Relationship Id="rId3" Type="http://schemas.openxmlformats.org/officeDocument/2006/relationships/image" Target="../media/image36.png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32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3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4SYI5de5xODUhDajUERKumEdqyJe_Mog?usp=shar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7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4.wmf"/><Relationship Id="rId17" Type="http://schemas.openxmlformats.org/officeDocument/2006/relationships/oleObject" Target="../embeddings/oleObject8.bin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.wmf"/><Relationship Id="rId20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10" Type="http://schemas.openxmlformats.org/officeDocument/2006/relationships/image" Target="../media/image13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10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5.wmf"/><Relationship Id="rId22" Type="http://schemas.openxmlformats.org/officeDocument/2006/relationships/image" Target="../media/image19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17.wmf"/><Relationship Id="rId3" Type="http://schemas.openxmlformats.org/officeDocument/2006/relationships/oleObject" Target="../embeddings/oleObject12.bin"/><Relationship Id="rId21" Type="http://schemas.openxmlformats.org/officeDocument/2006/relationships/oleObject" Target="../embeddings/oleObject21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14.wmf"/><Relationship Id="rId17" Type="http://schemas.openxmlformats.org/officeDocument/2006/relationships/oleObject" Target="../embeddings/oleObject19.bin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6.wmf"/><Relationship Id="rId20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6.bin"/><Relationship Id="rId24" Type="http://schemas.openxmlformats.org/officeDocument/2006/relationships/image" Target="../media/image23.wmf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23" Type="http://schemas.openxmlformats.org/officeDocument/2006/relationships/oleObject" Target="../embeddings/oleObject22.bin"/><Relationship Id="rId10" Type="http://schemas.openxmlformats.org/officeDocument/2006/relationships/image" Target="../media/image13.wmf"/><Relationship Id="rId19" Type="http://schemas.openxmlformats.org/officeDocument/2006/relationships/oleObject" Target="../embeddings/oleObject20.bin"/><Relationship Id="rId4" Type="http://schemas.openxmlformats.org/officeDocument/2006/relationships/image" Target="../media/image10.w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15.wmf"/><Relationship Id="rId22" Type="http://schemas.openxmlformats.org/officeDocument/2006/relationships/image" Target="../media/image22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28.wmf"/><Relationship Id="rId3" Type="http://schemas.openxmlformats.org/officeDocument/2006/relationships/image" Target="../media/image30.png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27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662" y="1796915"/>
            <a:ext cx="10482139" cy="1870738"/>
          </a:xfrm>
        </p:spPr>
        <p:txBody>
          <a:bodyPr anchor="t">
            <a:noAutofit/>
          </a:bodyPr>
          <a:lstStyle/>
          <a:p>
            <a:r>
              <a:rPr lang="en-US" altLang="zh-CN" sz="4800" dirty="0"/>
              <a:t>HL-HGAT Demo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9587" y="3820825"/>
            <a:ext cx="10244213" cy="176647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Jinghan Huang</a:t>
            </a:r>
          </a:p>
          <a:p>
            <a:r>
              <a:rPr lang="en-US" altLang="zh-CN" sz="2000" dirty="0"/>
              <a:t>National University of Singapore</a:t>
            </a:r>
          </a:p>
          <a:p>
            <a:r>
              <a:rPr lang="en-US" altLang="zh-CN" sz="2000" dirty="0">
                <a:hlinkClick r:id="rId3"/>
              </a:rPr>
              <a:t>Google </a:t>
            </a:r>
            <a:r>
              <a:rPr lang="en-US" altLang="zh-CN" sz="2000" dirty="0" err="1">
                <a:hlinkClick r:id="rId3"/>
              </a:rPr>
              <a:t>colab</a:t>
            </a:r>
            <a:endParaRPr lang="en-US" altLang="zh-CN" sz="2000" dirty="0"/>
          </a:p>
        </p:txBody>
      </p:sp>
      <p:sp>
        <p:nvSpPr>
          <p:cNvPr id="4" name="Rectangle 3"/>
          <p:cNvSpPr/>
          <p:nvPr/>
        </p:nvSpPr>
        <p:spPr>
          <a:xfrm>
            <a:off x="1002324" y="3894997"/>
            <a:ext cx="45721" cy="1116623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1">
              <a:defRPr/>
            </a:pPr>
            <a:endParaRPr lang="en-GB" sz="1801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03A07C81-0C41-85E6-A8D2-C6F6F6668A54}"/>
              </a:ext>
            </a:extLst>
          </p:cNvPr>
          <p:cNvSpPr txBox="1"/>
          <p:nvPr/>
        </p:nvSpPr>
        <p:spPr>
          <a:xfrm>
            <a:off x="838200" y="4628192"/>
            <a:ext cx="10515600" cy="2744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67" dirty="0">
                <a:solidFill>
                  <a:prstClr val="black"/>
                </a:solidFill>
              </a:rPr>
              <a:t>In this paper, we use Laguerre polynomial, which </a:t>
            </a:r>
            <a:r>
              <a:rPr lang="en-US" altLang="zh-CN" sz="1867" dirty="0">
                <a:solidFill>
                  <a:prstClr val="black"/>
                </a:solidFill>
                <a:latin typeface="Arial" charset="0"/>
                <a:cs typeface="Arial" charset="0"/>
              </a:rPr>
              <a:t>can be computed from the recurrence relation of</a:t>
            </a:r>
          </a:p>
          <a:p>
            <a:pPr>
              <a:lnSpc>
                <a:spcPct val="150000"/>
              </a:lnSpc>
            </a:pPr>
            <a:endParaRPr lang="en-US" altLang="zh-CN" sz="1867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zh-CN" sz="1867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67" dirty="0">
                <a:solidFill>
                  <a:prstClr val="black"/>
                </a:solidFill>
                <a:latin typeface="Arial" charset="0"/>
                <a:cs typeface="Arial" charset="0"/>
              </a:rPr>
              <a:t>w</a:t>
            </a:r>
            <a:r>
              <a:rPr lang="en-US" altLang="zh-CN" sz="1867" dirty="0" err="1">
                <a:solidFill>
                  <a:prstClr val="black"/>
                </a:solidFill>
                <a:latin typeface="Arial" charset="0"/>
                <a:cs typeface="Arial" charset="0"/>
              </a:rPr>
              <a:t>ith</a:t>
            </a:r>
            <a:r>
              <a:rPr lang="en-US" altLang="zh-CN" sz="1867" dirty="0">
                <a:solidFill>
                  <a:prstClr val="black"/>
                </a:solidFill>
                <a:latin typeface="Arial" charset="0"/>
                <a:cs typeface="Arial" charset="0"/>
              </a:rPr>
              <a:t>                     and                            .</a:t>
            </a:r>
          </a:p>
          <a:p>
            <a:pPr>
              <a:lnSpc>
                <a:spcPct val="150000"/>
              </a:lnSpc>
            </a:pPr>
            <a:endParaRPr lang="en-US" altLang="zh-CN" sz="1867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DC454B9-EA58-1E72-0D98-B2ECB319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/>
              <a:t>Polynomial Approximation of the HL Spectral Filters</a:t>
            </a:r>
            <a:endParaRPr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D91317-3EAE-8050-4B12-CD88634D4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5193"/>
                <a:ext cx="10515600" cy="227783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1867" dirty="0">
                    <a:solidFill>
                      <a:schemeClr val="tx1"/>
                    </a:solidFill>
                  </a:rPr>
                  <a:t>To design a spatial localized filter, we approximate the spectral filter with polynomial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7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67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67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67" dirty="0">
                    <a:solidFill>
                      <a:schemeClr val="tx1"/>
                    </a:solidFill>
                  </a:rPr>
                  <a:t>).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1867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1867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18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67" dirty="0">
                    <a:solidFill>
                      <a:schemeClr val="tx1"/>
                    </a:solidFill>
                  </a:rPr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18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1867" dirty="0">
                    <a:solidFill>
                      <a:schemeClr val="tx1"/>
                    </a:solidFill>
                  </a:rPr>
                  <a:t> expansion coefficient associated with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18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1867" dirty="0">
                    <a:solidFill>
                      <a:schemeClr val="tx1"/>
                    </a:solidFill>
                  </a:rPr>
                  <a:t> polynomial. We can rewrite the convolution as: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18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1D91317-3EAE-8050-4B12-CD88634D4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5193"/>
                <a:ext cx="10515600" cy="2277835"/>
              </a:xfrm>
              <a:blipFill>
                <a:blip r:embed="rId3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F7670D3-BB5A-71CD-1FC3-B2CB8594D3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47883" y="2283127"/>
          <a:ext cx="2696235" cy="820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595520" imgH="485640" progId="Equation.AxMath">
                  <p:embed/>
                </p:oleObj>
              </mc:Choice>
              <mc:Fallback>
                <p:oleObj name="AxMath" r:id="rId4" imgW="1595520" imgH="48564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F7670D3-BB5A-71CD-1FC3-B2CB8594D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47883" y="2283127"/>
                        <a:ext cx="2696235" cy="820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9F72FC1-481B-A10B-42C6-7C17CC3F95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32565" y="5210366"/>
          <a:ext cx="5126871" cy="727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3033360" imgH="430560" progId="Equation.AxMath">
                  <p:embed/>
                </p:oleObj>
              </mc:Choice>
              <mc:Fallback>
                <p:oleObj name="AxMath" r:id="rId6" imgW="3033360" imgH="430560" progId="Equation.AxMat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69F72FC1-481B-A10B-42C6-7C17CC3F95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32565" y="5210366"/>
                        <a:ext cx="5126871" cy="727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47F0C56-AE0D-68F5-C438-01632DA763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7783" y="6041632"/>
          <a:ext cx="1239463" cy="405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734040" imgH="240480" progId="Equation.AxMath">
                  <p:embed/>
                </p:oleObj>
              </mc:Choice>
              <mc:Fallback>
                <p:oleObj name="AxMath" r:id="rId8" imgW="734040" imgH="240480" progId="Equation.AxMat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F47F0C56-AE0D-68F5-C438-01632DA76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57783" y="6041632"/>
                        <a:ext cx="1239463" cy="405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97D0C20D-DA9F-7D07-9991-476DC9AD57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53117" y="6038526"/>
          <a:ext cx="1767979" cy="405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1046160" imgH="240480" progId="Equation.AxMath">
                  <p:embed/>
                </p:oleObj>
              </mc:Choice>
              <mc:Fallback>
                <p:oleObj name="AxMath" r:id="rId10" imgW="1046160" imgH="24048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97D0C20D-DA9F-7D07-9991-476DC9AD57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53117" y="6038526"/>
                        <a:ext cx="1767979" cy="405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5ABECDC-8C95-2581-BC26-7D46DA12AD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7617" y="3854261"/>
          <a:ext cx="4249587" cy="820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2515320" imgH="485640" progId="Equation.AxMath">
                  <p:embed/>
                </p:oleObj>
              </mc:Choice>
              <mc:Fallback>
                <p:oleObj name="AxMath" r:id="rId12" imgW="2515320" imgH="485640" progId="Equation.AxMat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55ABECDC-8C95-2581-BC26-7D46DA12A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77617" y="3854261"/>
                        <a:ext cx="4249587" cy="820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78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17D36-FC9F-1449-3298-4BB2D746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Input data</a:t>
            </a:r>
            <a:endParaRPr lang="zh-CN" altLang="en-US" dirty="0"/>
          </a:p>
        </p:txBody>
      </p:sp>
      <p:pic>
        <p:nvPicPr>
          <p:cNvPr id="3074" name="Picture 2" descr="hi">
            <a:extLst>
              <a:ext uri="{FF2B5EF4-FFF2-40B4-BE49-F238E27FC236}">
                <a16:creationId xmlns:a16="http://schemas.microsoft.com/office/drawing/2014/main" id="{B144EAED-E6CB-FC14-2E8A-1E9B9D29D2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69" b="63910"/>
          <a:stretch/>
        </p:blipFill>
        <p:spPr bwMode="auto">
          <a:xfrm>
            <a:off x="6674626" y="1027908"/>
            <a:ext cx="4676934" cy="18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226B85-2E1C-9B69-B4FC-9D301C4130B1}"/>
              </a:ext>
            </a:extLst>
          </p:cNvPr>
          <p:cNvSpPr txBox="1"/>
          <p:nvPr/>
        </p:nvSpPr>
        <p:spPr>
          <a:xfrm>
            <a:off x="959056" y="1690690"/>
            <a:ext cx="390354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Node Features: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Functional time series (fMRI)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Cortical morphometry (T1)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Node degree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0B885F-2A4B-02AD-2644-83B69C4D041C}"/>
              </a:ext>
            </a:extLst>
          </p:cNvPr>
          <p:cNvSpPr txBox="1"/>
          <p:nvPr/>
        </p:nvSpPr>
        <p:spPr>
          <a:xfrm>
            <a:off x="947986" y="3307551"/>
            <a:ext cx="42971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Edge Features: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Functional connectivity (fMRI)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Structural connectivity (DTI)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Anatomical distance (T1) </a:t>
            </a:r>
          </a:p>
        </p:txBody>
      </p:sp>
      <p:pic>
        <p:nvPicPr>
          <p:cNvPr id="7" name="Picture 2" descr="hi">
            <a:extLst>
              <a:ext uri="{FF2B5EF4-FFF2-40B4-BE49-F238E27FC236}">
                <a16:creationId xmlns:a16="http://schemas.microsoft.com/office/drawing/2014/main" id="{CD1197E9-DB3D-4F54-0C19-662EE7F0AB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9" b="63910"/>
          <a:stretch/>
        </p:blipFill>
        <p:spPr bwMode="auto">
          <a:xfrm>
            <a:off x="5324163" y="3429000"/>
            <a:ext cx="5096330" cy="197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79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17D36-FC9F-1449-3298-4BB2D746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Input data</a:t>
            </a:r>
            <a:endParaRPr lang="zh-CN" altLang="en-US" dirty="0"/>
          </a:p>
        </p:txBody>
      </p:sp>
      <p:pic>
        <p:nvPicPr>
          <p:cNvPr id="3074" name="Picture 2" descr="hi">
            <a:extLst>
              <a:ext uri="{FF2B5EF4-FFF2-40B4-BE49-F238E27FC236}">
                <a16:creationId xmlns:a16="http://schemas.microsoft.com/office/drawing/2014/main" id="{B144EAED-E6CB-FC14-2E8A-1E9B9D29D2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69" b="63910"/>
          <a:stretch/>
        </p:blipFill>
        <p:spPr bwMode="auto">
          <a:xfrm>
            <a:off x="6674626" y="1027908"/>
            <a:ext cx="4676934" cy="18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226B85-2E1C-9B69-B4FC-9D301C4130B1}"/>
              </a:ext>
            </a:extLst>
          </p:cNvPr>
          <p:cNvSpPr txBox="1"/>
          <p:nvPr/>
        </p:nvSpPr>
        <p:spPr>
          <a:xfrm>
            <a:off x="959056" y="1690690"/>
            <a:ext cx="390354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Node Features: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time series (fMRI)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Cortical morphometry (T1)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Node degree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0B885F-2A4B-02AD-2644-83B69C4D041C}"/>
              </a:ext>
            </a:extLst>
          </p:cNvPr>
          <p:cNvSpPr txBox="1"/>
          <p:nvPr/>
        </p:nvSpPr>
        <p:spPr>
          <a:xfrm>
            <a:off x="947986" y="3307551"/>
            <a:ext cx="42971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Edge Features: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Functional connectivity (fMRI)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Structural connectivity (DTI)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Anatomical distance (T1) </a:t>
            </a:r>
          </a:p>
        </p:txBody>
      </p:sp>
      <p:pic>
        <p:nvPicPr>
          <p:cNvPr id="7" name="Picture 2" descr="hi">
            <a:extLst>
              <a:ext uri="{FF2B5EF4-FFF2-40B4-BE49-F238E27FC236}">
                <a16:creationId xmlns:a16="http://schemas.microsoft.com/office/drawing/2014/main" id="{CD1197E9-DB3D-4F54-0C19-662EE7F0AB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9" b="63910"/>
          <a:stretch/>
        </p:blipFill>
        <p:spPr bwMode="auto">
          <a:xfrm>
            <a:off x="5324163" y="3429000"/>
            <a:ext cx="5096330" cy="197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611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A9FA81-8CF1-14BB-77B3-3E51F783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/>
              <a:t>Resting-State FMRI Processing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4A250BC4-0A0D-A6AC-DDD7-98AFD8FDF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4" y="1914103"/>
            <a:ext cx="11563491" cy="37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13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04C513-3362-4055-14CA-F25330044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62"/>
          <a:stretch/>
        </p:blipFill>
        <p:spPr>
          <a:xfrm>
            <a:off x="60210" y="2655837"/>
            <a:ext cx="6154011" cy="29058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33947FE-E67C-EBE6-2250-835B6BB39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/>
              <a:t>Data Structure</a:t>
            </a:r>
            <a:endParaRPr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0CF4011-2921-D477-CC52-4FE091A58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65221" y="365127"/>
                <a:ext cx="4279031" cy="57363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MATLAB cell matrix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0CF4011-2921-D477-CC52-4FE091A58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65221" y="365127"/>
                <a:ext cx="4279031" cy="573630"/>
              </a:xfrm>
              <a:blipFill>
                <a:blip r:embed="rId4"/>
                <a:stretch>
                  <a:fillRect t="-19149" r="-2137" b="-127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C1FD036-8AC9-6436-2CBB-1136DDBDF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34" y="1043732"/>
            <a:ext cx="5279006" cy="25359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D9BDFB-9B91-0EBE-AD67-6AA99B073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812" y="4829915"/>
            <a:ext cx="1514489" cy="14042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DF61A9-70E8-7E6D-DED8-F050DCA730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878" y="4792149"/>
            <a:ext cx="1521028" cy="140429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74722A0-0306-01D6-209A-58ECDF940608}"/>
              </a:ext>
            </a:extLst>
          </p:cNvPr>
          <p:cNvSpPr txBox="1"/>
          <p:nvPr/>
        </p:nvSpPr>
        <p:spPr>
          <a:xfrm>
            <a:off x="5891006" y="6196439"/>
            <a:ext cx="20200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600" b="1" dirty="0"/>
              <a:t>fMRI time series</a:t>
            </a:r>
            <a:endParaRPr lang="zh-CN" altLang="en-US" sz="1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0594E12-25E5-436B-4289-5EF79D5AEB32}"/>
              </a:ext>
            </a:extLst>
          </p:cNvPr>
          <p:cNvSpPr txBox="1"/>
          <p:nvPr/>
        </p:nvSpPr>
        <p:spPr>
          <a:xfrm>
            <a:off x="7811033" y="6196439"/>
            <a:ext cx="22387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/>
              <a:t>Functional connectivity</a:t>
            </a:r>
            <a:endParaRPr lang="zh-CN" altLang="en-US" sz="1600" b="1" dirty="0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EBEDF18B-6BB3-8327-975C-F5F09FD4CDEB}"/>
              </a:ext>
            </a:extLst>
          </p:cNvPr>
          <p:cNvSpPr/>
          <p:nvPr/>
        </p:nvSpPr>
        <p:spPr>
          <a:xfrm>
            <a:off x="9761168" y="3681244"/>
            <a:ext cx="202200" cy="5103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EE1F92-C624-CFB3-1D23-823CD82F91EF}"/>
              </a:ext>
            </a:extLst>
          </p:cNvPr>
          <p:cNvSpPr txBox="1"/>
          <p:nvPr/>
        </p:nvSpPr>
        <p:spPr>
          <a:xfrm>
            <a:off x="9148823" y="4349160"/>
            <a:ext cx="31167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/>
              <a:t>[age, sex, general intelligence, …]</a:t>
            </a:r>
          </a:p>
          <a:p>
            <a:pPr algn="ctr"/>
            <a:r>
              <a:rPr lang="en-US" altLang="zh-CN" sz="1600" b="1" dirty="0"/>
              <a:t>Subject Information</a:t>
            </a:r>
            <a:endParaRPr lang="zh-CN" altLang="en-US" sz="1600" b="1" dirty="0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586751E9-0C29-A4DE-157B-6BF83C0F3D38}"/>
              </a:ext>
            </a:extLst>
          </p:cNvPr>
          <p:cNvSpPr/>
          <p:nvPr/>
        </p:nvSpPr>
        <p:spPr>
          <a:xfrm>
            <a:off x="10962319" y="3681244"/>
            <a:ext cx="202200" cy="2548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9BF0F50-F845-1F0B-5868-1D10F0AC9EA7}"/>
              </a:ext>
            </a:extLst>
          </p:cNvPr>
          <p:cNvSpPr txBox="1"/>
          <p:nvPr/>
        </p:nvSpPr>
        <p:spPr>
          <a:xfrm>
            <a:off x="10295624" y="3955882"/>
            <a:ext cx="15355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/>
              <a:t>Subject ID</a:t>
            </a:r>
            <a:endParaRPr lang="zh-CN" altLang="en-US" sz="1600" b="1" dirty="0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A65210B4-DD72-D004-B39D-3A084502830B}"/>
              </a:ext>
            </a:extLst>
          </p:cNvPr>
          <p:cNvSpPr/>
          <p:nvPr/>
        </p:nvSpPr>
        <p:spPr>
          <a:xfrm>
            <a:off x="7133338" y="3681244"/>
            <a:ext cx="202200" cy="9606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6B62567F-9504-5E8F-32CE-C3C12D3B197B}"/>
              </a:ext>
            </a:extLst>
          </p:cNvPr>
          <p:cNvSpPr/>
          <p:nvPr/>
        </p:nvSpPr>
        <p:spPr>
          <a:xfrm>
            <a:off x="8560017" y="3675567"/>
            <a:ext cx="202200" cy="9663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8A6E0B9-DE99-4EF2-F4A4-D3A4A6E4D6BC}"/>
              </a:ext>
            </a:extLst>
          </p:cNvPr>
          <p:cNvCxnSpPr>
            <a:cxnSpLocks/>
          </p:cNvCxnSpPr>
          <p:nvPr/>
        </p:nvCxnSpPr>
        <p:spPr>
          <a:xfrm flipV="1">
            <a:off x="3092605" y="1811327"/>
            <a:ext cx="3141824" cy="15092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BD55ACF-8109-9F25-B754-00AE8CE7E289}"/>
              </a:ext>
            </a:extLst>
          </p:cNvPr>
          <p:cNvSpPr txBox="1"/>
          <p:nvPr/>
        </p:nvSpPr>
        <p:spPr>
          <a:xfrm>
            <a:off x="-20110" y="2321800"/>
            <a:ext cx="6133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Build heterogeneous graph with brain fMRI</a:t>
            </a:r>
          </a:p>
        </p:txBody>
      </p:sp>
    </p:spTree>
    <p:extLst>
      <p:ext uri="{BB962C8B-B14F-4D97-AF65-F5344CB8AC3E}">
        <p14:creationId xmlns:p14="http://schemas.microsoft.com/office/powerpoint/2010/main" val="150763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A91A3-9668-42C9-2F5E-A973AFA0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8754034" cy="1325563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Build filters for node and edge features</a:t>
            </a:r>
            <a:endParaRPr lang="zh-CN" altLang="en-US" sz="32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27BCA27-A746-498A-5DAC-F16A33497E28}"/>
              </a:ext>
            </a:extLst>
          </p:cNvPr>
          <p:cNvSpPr txBox="1"/>
          <p:nvPr/>
        </p:nvSpPr>
        <p:spPr>
          <a:xfrm>
            <a:off x="47363" y="3825262"/>
            <a:ext cx="30870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600" b="1" dirty="0"/>
              <a:t>fMRI time series on ROIs</a:t>
            </a:r>
            <a:endParaRPr lang="zh-CN" altLang="en-US" sz="16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E4551C5-09E9-148D-D9DA-573F8A93577A}"/>
              </a:ext>
            </a:extLst>
          </p:cNvPr>
          <p:cNvSpPr txBox="1"/>
          <p:nvPr/>
        </p:nvSpPr>
        <p:spPr>
          <a:xfrm>
            <a:off x="3134404" y="3704730"/>
            <a:ext cx="30870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600" b="1" dirty="0"/>
              <a:t>Functional connectivity computed by Pearson correlation</a:t>
            </a:r>
            <a:endParaRPr lang="zh-CN" altLang="en-US" sz="1600" b="1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4C74854-DBC1-8931-05A1-62D50D11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25" y="2182717"/>
            <a:ext cx="1630558" cy="151191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BD6692A3-B550-2984-3E52-453994108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795" y="2241779"/>
            <a:ext cx="1630558" cy="1445742"/>
          </a:xfrm>
          <a:prstGeom prst="rect">
            <a:avLst/>
          </a:prstGeom>
        </p:spPr>
      </p:pic>
      <p:sp>
        <p:nvSpPr>
          <p:cNvPr id="40" name="箭头: 下 39">
            <a:extLst>
              <a:ext uri="{FF2B5EF4-FFF2-40B4-BE49-F238E27FC236}">
                <a16:creationId xmlns:a16="http://schemas.microsoft.com/office/drawing/2014/main" id="{4FD8E393-5852-6179-DB30-57D83B47FD54}"/>
              </a:ext>
            </a:extLst>
          </p:cNvPr>
          <p:cNvSpPr/>
          <p:nvPr/>
        </p:nvSpPr>
        <p:spPr>
          <a:xfrm rot="16200000">
            <a:off x="2972563" y="2776049"/>
            <a:ext cx="323682" cy="4207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 descr="QR 代码&#10;&#10;描述已自动生成">
            <a:extLst>
              <a:ext uri="{FF2B5EF4-FFF2-40B4-BE49-F238E27FC236}">
                <a16:creationId xmlns:a16="http://schemas.microsoft.com/office/drawing/2014/main" id="{44F367D4-3B99-01F3-AF24-C24AE32CCB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3" t="10841" r="25598" b="29414"/>
          <a:stretch/>
        </p:blipFill>
        <p:spPr>
          <a:xfrm>
            <a:off x="6799465" y="2214738"/>
            <a:ext cx="1461242" cy="1447869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319FCE73-A2EB-7411-4D72-C5240C3011B0}"/>
              </a:ext>
            </a:extLst>
          </p:cNvPr>
          <p:cNvSpPr txBox="1"/>
          <p:nvPr/>
        </p:nvSpPr>
        <p:spPr>
          <a:xfrm>
            <a:off x="6378034" y="3707618"/>
            <a:ext cx="2183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600" b="1" dirty="0"/>
              <a:t>Binary mask</a:t>
            </a:r>
            <a:endParaRPr lang="zh-CN" altLang="en-US" sz="1600" b="1" dirty="0"/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852D6948-8260-8919-1168-A37D043071E3}"/>
              </a:ext>
            </a:extLst>
          </p:cNvPr>
          <p:cNvSpPr/>
          <p:nvPr/>
        </p:nvSpPr>
        <p:spPr>
          <a:xfrm>
            <a:off x="8962090" y="5074691"/>
            <a:ext cx="3001894" cy="4855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Hodge-Laplacian operators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D23B9392-9340-D2F2-E3B2-5A2055897B8A}"/>
              </a:ext>
            </a:extLst>
          </p:cNvPr>
          <p:cNvSpPr/>
          <p:nvPr/>
        </p:nvSpPr>
        <p:spPr>
          <a:xfrm>
            <a:off x="689679" y="5074691"/>
            <a:ext cx="1755450" cy="4855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Node Feature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6E27EA24-E6D4-3948-96EC-F197707E5460}"/>
              </a:ext>
            </a:extLst>
          </p:cNvPr>
          <p:cNvSpPr/>
          <p:nvPr/>
        </p:nvSpPr>
        <p:spPr>
          <a:xfrm>
            <a:off x="3713349" y="5074691"/>
            <a:ext cx="1755450" cy="4855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Edge Feature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D3C6FBF0-C1D2-D61B-E9AA-4F0A0EDB274B}"/>
              </a:ext>
            </a:extLst>
          </p:cNvPr>
          <p:cNvSpPr/>
          <p:nvPr/>
        </p:nvSpPr>
        <p:spPr>
          <a:xfrm rot="16200000">
            <a:off x="5941068" y="2776048"/>
            <a:ext cx="323682" cy="4207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3C6127-F5A2-2FD3-193B-E549F1CE2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041" y="2351398"/>
            <a:ext cx="2109992" cy="1216403"/>
          </a:xfrm>
          <a:prstGeom prst="rect">
            <a:avLst/>
          </a:prstGeom>
        </p:spPr>
      </p:pic>
      <p:sp>
        <p:nvSpPr>
          <p:cNvPr id="6" name="箭头: 下 5">
            <a:extLst>
              <a:ext uri="{FF2B5EF4-FFF2-40B4-BE49-F238E27FC236}">
                <a16:creationId xmlns:a16="http://schemas.microsoft.com/office/drawing/2014/main" id="{A7343249-A6B7-33B3-C5DA-45F7EC765284}"/>
              </a:ext>
            </a:extLst>
          </p:cNvPr>
          <p:cNvSpPr/>
          <p:nvPr/>
        </p:nvSpPr>
        <p:spPr>
          <a:xfrm rot="16200000">
            <a:off x="8717399" y="2776166"/>
            <a:ext cx="323682" cy="4207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D84B7C-230A-BEC7-0067-BE7B7E6EFE62}"/>
              </a:ext>
            </a:extLst>
          </p:cNvPr>
          <p:cNvSpPr txBox="1"/>
          <p:nvPr/>
        </p:nvSpPr>
        <p:spPr>
          <a:xfrm>
            <a:off x="9451497" y="3772992"/>
            <a:ext cx="21730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600" b="1" dirty="0"/>
              <a:t>Boundary operator</a:t>
            </a:r>
            <a:endParaRPr lang="zh-CN" altLang="en-US" sz="1600" b="1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7249B6D-3AA1-5674-65F3-D26E9E6E7E9A}"/>
              </a:ext>
            </a:extLst>
          </p:cNvPr>
          <p:cNvCxnSpPr/>
          <p:nvPr/>
        </p:nvCxnSpPr>
        <p:spPr>
          <a:xfrm>
            <a:off x="1544686" y="4339147"/>
            <a:ext cx="0" cy="3862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C383E9E-B02E-90AD-BAB4-2EB2A7EFFFF0}"/>
              </a:ext>
            </a:extLst>
          </p:cNvPr>
          <p:cNvCxnSpPr/>
          <p:nvPr/>
        </p:nvCxnSpPr>
        <p:spPr>
          <a:xfrm>
            <a:off x="4601348" y="4372277"/>
            <a:ext cx="0" cy="3862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0C41954-B2A0-F4D1-153D-F22397AF4BB4}"/>
              </a:ext>
            </a:extLst>
          </p:cNvPr>
          <p:cNvCxnSpPr/>
          <p:nvPr/>
        </p:nvCxnSpPr>
        <p:spPr>
          <a:xfrm>
            <a:off x="10538032" y="4372277"/>
            <a:ext cx="0" cy="3862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头: 上弧形 13">
            <a:extLst>
              <a:ext uri="{FF2B5EF4-FFF2-40B4-BE49-F238E27FC236}">
                <a16:creationId xmlns:a16="http://schemas.microsoft.com/office/drawing/2014/main" id="{F55C902B-CBE6-A0AE-00F2-78BF6AB72C25}"/>
              </a:ext>
            </a:extLst>
          </p:cNvPr>
          <p:cNvSpPr/>
          <p:nvPr/>
        </p:nvSpPr>
        <p:spPr>
          <a:xfrm rot="10800000">
            <a:off x="1338145" y="5701560"/>
            <a:ext cx="9318831" cy="66163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箭头: 上弧形 14">
            <a:extLst>
              <a:ext uri="{FF2B5EF4-FFF2-40B4-BE49-F238E27FC236}">
                <a16:creationId xmlns:a16="http://schemas.microsoft.com/office/drawing/2014/main" id="{49208AB5-C25C-9ACF-0DE3-47EAF8686D12}"/>
              </a:ext>
            </a:extLst>
          </p:cNvPr>
          <p:cNvSpPr/>
          <p:nvPr/>
        </p:nvSpPr>
        <p:spPr>
          <a:xfrm rot="10800000">
            <a:off x="4430214" y="5676644"/>
            <a:ext cx="5330817" cy="444316"/>
          </a:xfrm>
          <a:prstGeom prst="curvedDownArrow">
            <a:avLst>
              <a:gd name="adj1" fmla="val 25000"/>
              <a:gd name="adj2" fmla="val 83195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CFEF60B-2E51-EB15-80B4-3B8F3F871DA2}"/>
              </a:ext>
            </a:extLst>
          </p:cNvPr>
          <p:cNvSpPr txBox="1"/>
          <p:nvPr/>
        </p:nvSpPr>
        <p:spPr>
          <a:xfrm>
            <a:off x="7616330" y="6323596"/>
            <a:ext cx="30870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600" b="1" dirty="0"/>
              <a:t>Filters for node and edge features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5374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B27BCA27-A746-498A-5DAC-F16A33497E28}"/>
              </a:ext>
            </a:extLst>
          </p:cNvPr>
          <p:cNvSpPr txBox="1"/>
          <p:nvPr/>
        </p:nvSpPr>
        <p:spPr>
          <a:xfrm>
            <a:off x="1711463" y="1905571"/>
            <a:ext cx="30870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600" b="1" dirty="0"/>
              <a:t>fMRI time series on ROIs</a:t>
            </a:r>
            <a:endParaRPr lang="zh-CN" altLang="en-US" sz="16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E4551C5-09E9-148D-D9DA-573F8A93577A}"/>
              </a:ext>
            </a:extLst>
          </p:cNvPr>
          <p:cNvSpPr txBox="1"/>
          <p:nvPr/>
        </p:nvSpPr>
        <p:spPr>
          <a:xfrm>
            <a:off x="4798504" y="1785039"/>
            <a:ext cx="30870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600" b="1" dirty="0"/>
              <a:t>Functional connectivity computed by Pearson correlation</a:t>
            </a:r>
            <a:endParaRPr lang="zh-CN" altLang="en-US" sz="1600" b="1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4C74854-DBC1-8931-05A1-62D50D11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225" y="263026"/>
            <a:ext cx="1630558" cy="1511913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BD6692A3-B550-2984-3E52-453994108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95" y="322088"/>
            <a:ext cx="1630558" cy="1445742"/>
          </a:xfrm>
          <a:prstGeom prst="rect">
            <a:avLst/>
          </a:prstGeom>
        </p:spPr>
      </p:pic>
      <p:sp>
        <p:nvSpPr>
          <p:cNvPr id="40" name="箭头: 下 39">
            <a:extLst>
              <a:ext uri="{FF2B5EF4-FFF2-40B4-BE49-F238E27FC236}">
                <a16:creationId xmlns:a16="http://schemas.microsoft.com/office/drawing/2014/main" id="{4FD8E393-5852-6179-DB30-57D83B47FD54}"/>
              </a:ext>
            </a:extLst>
          </p:cNvPr>
          <p:cNvSpPr/>
          <p:nvPr/>
        </p:nvSpPr>
        <p:spPr>
          <a:xfrm rot="16200000">
            <a:off x="4636663" y="856358"/>
            <a:ext cx="323682" cy="4207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 descr="QR 代码&#10;&#10;描述已自动生成">
            <a:extLst>
              <a:ext uri="{FF2B5EF4-FFF2-40B4-BE49-F238E27FC236}">
                <a16:creationId xmlns:a16="http://schemas.microsoft.com/office/drawing/2014/main" id="{44F367D4-3B99-01F3-AF24-C24AE32CCB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3" t="10841" r="25598" b="29414"/>
          <a:stretch/>
        </p:blipFill>
        <p:spPr>
          <a:xfrm>
            <a:off x="8463565" y="295047"/>
            <a:ext cx="1461242" cy="1447869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319FCE73-A2EB-7411-4D72-C5240C3011B0}"/>
              </a:ext>
            </a:extLst>
          </p:cNvPr>
          <p:cNvSpPr txBox="1"/>
          <p:nvPr/>
        </p:nvSpPr>
        <p:spPr>
          <a:xfrm>
            <a:off x="8042134" y="1787927"/>
            <a:ext cx="2183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600" b="1" dirty="0"/>
              <a:t>Binary mask computed by thresholding</a:t>
            </a:r>
            <a:endParaRPr lang="zh-CN" altLang="en-US" sz="1600" b="1" dirty="0"/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D3C6FBF0-C1D2-D61B-E9AA-4F0A0EDB274B}"/>
              </a:ext>
            </a:extLst>
          </p:cNvPr>
          <p:cNvSpPr/>
          <p:nvPr/>
        </p:nvSpPr>
        <p:spPr>
          <a:xfrm rot="16200000">
            <a:off x="7605168" y="856357"/>
            <a:ext cx="323682" cy="4207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B35F503-D35A-79F1-6745-C3F7A3F86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714" y="2414825"/>
            <a:ext cx="9378214" cy="435160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780FF8B-590F-1A08-B773-12A4235165EA}"/>
              </a:ext>
            </a:extLst>
          </p:cNvPr>
          <p:cNvSpPr/>
          <p:nvPr/>
        </p:nvSpPr>
        <p:spPr>
          <a:xfrm>
            <a:off x="1503714" y="3046793"/>
            <a:ext cx="2257964" cy="3208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510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 descr="QR 代码&#10;&#10;描述已自动生成">
            <a:extLst>
              <a:ext uri="{FF2B5EF4-FFF2-40B4-BE49-F238E27FC236}">
                <a16:creationId xmlns:a16="http://schemas.microsoft.com/office/drawing/2014/main" id="{44F367D4-3B99-01F3-AF24-C24AE32CC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3" t="10841" r="25598" b="29414"/>
          <a:stretch/>
        </p:blipFill>
        <p:spPr>
          <a:xfrm>
            <a:off x="1926443" y="158739"/>
            <a:ext cx="1461242" cy="1447869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319FCE73-A2EB-7411-4D72-C5240C3011B0}"/>
              </a:ext>
            </a:extLst>
          </p:cNvPr>
          <p:cNvSpPr txBox="1"/>
          <p:nvPr/>
        </p:nvSpPr>
        <p:spPr>
          <a:xfrm>
            <a:off x="1505012" y="1651619"/>
            <a:ext cx="21835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600" b="1" dirty="0"/>
              <a:t>Binary mask computed by thresholding</a:t>
            </a:r>
            <a:endParaRPr lang="zh-CN" altLang="en-US" sz="1600" b="1" dirty="0"/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852D6948-8260-8919-1168-A37D043071E3}"/>
              </a:ext>
            </a:extLst>
          </p:cNvPr>
          <p:cNvSpPr/>
          <p:nvPr/>
        </p:nvSpPr>
        <p:spPr>
          <a:xfrm>
            <a:off x="7702613" y="687799"/>
            <a:ext cx="3001894" cy="4855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Hodge-Laplacian operators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3C6127-F5A2-2FD3-193B-E549F1CE2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019" y="295399"/>
            <a:ext cx="2109992" cy="1216403"/>
          </a:xfrm>
          <a:prstGeom prst="rect">
            <a:avLst/>
          </a:prstGeom>
        </p:spPr>
      </p:pic>
      <p:sp>
        <p:nvSpPr>
          <p:cNvPr id="6" name="箭头: 下 5">
            <a:extLst>
              <a:ext uri="{FF2B5EF4-FFF2-40B4-BE49-F238E27FC236}">
                <a16:creationId xmlns:a16="http://schemas.microsoft.com/office/drawing/2014/main" id="{A7343249-A6B7-33B3-C5DA-45F7EC765284}"/>
              </a:ext>
            </a:extLst>
          </p:cNvPr>
          <p:cNvSpPr/>
          <p:nvPr/>
        </p:nvSpPr>
        <p:spPr>
          <a:xfrm rot="16200000">
            <a:off x="3844377" y="720167"/>
            <a:ext cx="323682" cy="4207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D84B7C-230A-BEC7-0067-BE7B7E6EFE62}"/>
              </a:ext>
            </a:extLst>
          </p:cNvPr>
          <p:cNvSpPr txBox="1"/>
          <p:nvPr/>
        </p:nvSpPr>
        <p:spPr>
          <a:xfrm>
            <a:off x="4578475" y="1716993"/>
            <a:ext cx="21730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600" b="1" dirty="0"/>
              <a:t>Boundary operator</a:t>
            </a:r>
            <a:endParaRPr lang="zh-CN" altLang="en-US" sz="1600" b="1" dirty="0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EC378353-6690-93E5-41A2-4936039720C7}"/>
              </a:ext>
            </a:extLst>
          </p:cNvPr>
          <p:cNvSpPr/>
          <p:nvPr/>
        </p:nvSpPr>
        <p:spPr>
          <a:xfrm rot="16200000">
            <a:off x="7011971" y="720167"/>
            <a:ext cx="323682" cy="4207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77A4387-2AD1-8268-3696-1C007F6AF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743" y="2270469"/>
            <a:ext cx="8109703" cy="445689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9E355C4-7906-544B-056F-0EA33241FBFF}"/>
              </a:ext>
            </a:extLst>
          </p:cNvPr>
          <p:cNvSpPr/>
          <p:nvPr/>
        </p:nvSpPr>
        <p:spPr>
          <a:xfrm>
            <a:off x="3688560" y="4848995"/>
            <a:ext cx="3632320" cy="2612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5B8D71-C6C9-8951-AE3C-5B491C4F12A9}"/>
              </a:ext>
            </a:extLst>
          </p:cNvPr>
          <p:cNvSpPr txBox="1"/>
          <p:nvPr/>
        </p:nvSpPr>
        <p:spPr>
          <a:xfrm>
            <a:off x="8170396" y="4498914"/>
            <a:ext cx="343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1-st Hodge-Laplacian operator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1CA8AAB-9A00-AA04-1430-53F5FCB778A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479906" y="4683580"/>
            <a:ext cx="690490" cy="1723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92BCC7D2-63E8-B6AF-714A-EBE3A4D67DC6}"/>
              </a:ext>
            </a:extLst>
          </p:cNvPr>
          <p:cNvSpPr/>
          <p:nvPr/>
        </p:nvSpPr>
        <p:spPr>
          <a:xfrm>
            <a:off x="3795824" y="5108551"/>
            <a:ext cx="6092621" cy="2994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D2C291-94EF-9660-7680-7A42BED07B7E}"/>
              </a:ext>
            </a:extLst>
          </p:cNvPr>
          <p:cNvSpPr txBox="1"/>
          <p:nvPr/>
        </p:nvSpPr>
        <p:spPr>
          <a:xfrm>
            <a:off x="1032584" y="5206381"/>
            <a:ext cx="236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Edge and node feature</a:t>
            </a:r>
            <a:endParaRPr lang="zh-CN" altLang="en-US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8D0DC8EB-A025-DA1C-242D-8DE0525A2B66}"/>
              </a:ext>
            </a:extLst>
          </p:cNvPr>
          <p:cNvCxnSpPr>
            <a:cxnSpLocks/>
          </p:cNvCxnSpPr>
          <p:nvPr/>
        </p:nvCxnSpPr>
        <p:spPr>
          <a:xfrm flipH="1">
            <a:off x="3312681" y="5322848"/>
            <a:ext cx="393934" cy="817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F557874-24B9-D10D-199E-CDD4B5339A6A}"/>
              </a:ext>
            </a:extLst>
          </p:cNvPr>
          <p:cNvSpPr/>
          <p:nvPr/>
        </p:nvSpPr>
        <p:spPr>
          <a:xfrm>
            <a:off x="3795825" y="5410593"/>
            <a:ext cx="3632320" cy="2612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C550BA-83CB-21E5-D3EC-0F612412A9A7}"/>
              </a:ext>
            </a:extLst>
          </p:cNvPr>
          <p:cNvSpPr txBox="1"/>
          <p:nvPr/>
        </p:nvSpPr>
        <p:spPr>
          <a:xfrm>
            <a:off x="8259296" y="5375214"/>
            <a:ext cx="343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0-th Hodge-Laplacian operator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3B13993-633E-5F09-7456-64542F36CBF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543800" y="5559880"/>
            <a:ext cx="71549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2E675E93-A5DE-0D08-4BF7-4D387D6B5FF8}"/>
              </a:ext>
            </a:extLst>
          </p:cNvPr>
          <p:cNvSpPr/>
          <p:nvPr/>
        </p:nvSpPr>
        <p:spPr>
          <a:xfrm>
            <a:off x="3795825" y="5673111"/>
            <a:ext cx="3167594" cy="2875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489497-33FA-652C-D4A1-3053233F16A1}"/>
              </a:ext>
            </a:extLst>
          </p:cNvPr>
          <p:cNvSpPr txBox="1"/>
          <p:nvPr/>
        </p:nvSpPr>
        <p:spPr>
          <a:xfrm>
            <a:off x="7543800" y="5861648"/>
            <a:ext cx="343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Boundary operator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815AD84-A7E1-4C47-BDC9-BA7347143679}"/>
              </a:ext>
            </a:extLst>
          </p:cNvPr>
          <p:cNvCxnSpPr>
            <a:cxnSpLocks/>
          </p:cNvCxnSpPr>
          <p:nvPr/>
        </p:nvCxnSpPr>
        <p:spPr>
          <a:xfrm>
            <a:off x="7060806" y="5812811"/>
            <a:ext cx="482994" cy="2162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33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17D36-FC9F-1449-3298-4BB2D746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/>
              <a:t>HL-HGAT modules</a:t>
            </a:r>
            <a:endParaRPr lang="zh-CN" altLang="en-US" sz="32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226B85-2E1C-9B69-B4FC-9D301C4130B1}"/>
              </a:ext>
            </a:extLst>
          </p:cNvPr>
          <p:cNvSpPr txBox="1"/>
          <p:nvPr/>
        </p:nvSpPr>
        <p:spPr>
          <a:xfrm>
            <a:off x="710572" y="2351612"/>
            <a:ext cx="39035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HL-filters: </a:t>
            </a:r>
            <a:r>
              <a:rPr lang="en-US" altLang="zh-CN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Convolutional layer on node and edge signals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8036B3-AAB1-D215-E5A2-13983B67B544}"/>
              </a:ext>
            </a:extLst>
          </p:cNvPr>
          <p:cNvSpPr/>
          <p:nvPr/>
        </p:nvSpPr>
        <p:spPr>
          <a:xfrm>
            <a:off x="6449661" y="350518"/>
            <a:ext cx="2024244" cy="33699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D2CBFC8-9964-3A58-0CAA-C43073DE1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77" y="3925673"/>
            <a:ext cx="8725645" cy="27997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F053C54-B8DF-3ECF-B937-136EEBF67484}"/>
              </a:ext>
            </a:extLst>
          </p:cNvPr>
          <p:cNvSpPr/>
          <p:nvPr/>
        </p:nvSpPr>
        <p:spPr>
          <a:xfrm>
            <a:off x="3328988" y="4471723"/>
            <a:ext cx="2491949" cy="39913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93F21A-07B6-1E72-DBBA-5825B592F91B}"/>
              </a:ext>
            </a:extLst>
          </p:cNvPr>
          <p:cNvGrpSpPr/>
          <p:nvPr/>
        </p:nvGrpSpPr>
        <p:grpSpPr>
          <a:xfrm>
            <a:off x="5542240" y="0"/>
            <a:ext cx="6649759" cy="3810801"/>
            <a:chOff x="5542240" y="0"/>
            <a:chExt cx="6649759" cy="3810801"/>
          </a:xfrm>
        </p:grpSpPr>
        <p:pic>
          <p:nvPicPr>
            <p:cNvPr id="5" name="内容占位符 404">
              <a:extLst>
                <a:ext uri="{FF2B5EF4-FFF2-40B4-BE49-F238E27FC236}">
                  <a16:creationId xmlns:a16="http://schemas.microsoft.com/office/drawing/2014/main" id="{2FC68EAC-F7A8-82DD-D6E3-CA6C3FB41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2240" y="0"/>
              <a:ext cx="6649759" cy="381080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42C0EB7-4126-279E-7BE4-6C018D3AFCFD}"/>
                </a:ext>
              </a:extLst>
            </p:cNvPr>
            <p:cNvSpPr/>
            <p:nvPr/>
          </p:nvSpPr>
          <p:spPr>
            <a:xfrm>
              <a:off x="5542240" y="0"/>
              <a:ext cx="1836460" cy="241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0736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77048-D690-9091-3C9E-C610FAB94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4" y="686166"/>
            <a:ext cx="4150111" cy="1325563"/>
          </a:xfrm>
        </p:spPr>
        <p:txBody>
          <a:bodyPr>
            <a:noAutofit/>
          </a:bodyPr>
          <a:lstStyle/>
          <a:p>
            <a:r>
              <a:rPr lang="en-US" altLang="zh-CN" sz="28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HL-filters: </a:t>
            </a:r>
            <a:r>
              <a:rPr lang="en-US" altLang="zh-CN" sz="28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Convolutional layer on node and edge features</a:t>
            </a:r>
            <a:br>
              <a:rPr lang="en-US" altLang="zh-CN" sz="28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</a:br>
            <a:endParaRPr lang="zh-CN" altLang="en-US" sz="2800" dirty="0"/>
          </a:p>
        </p:txBody>
      </p:sp>
      <p:pic>
        <p:nvPicPr>
          <p:cNvPr id="66" name="内容占位符 65">
            <a:extLst>
              <a:ext uri="{FF2B5EF4-FFF2-40B4-BE49-F238E27FC236}">
                <a16:creationId xmlns:a16="http://schemas.microsoft.com/office/drawing/2014/main" id="{8BF5546D-0F29-4136-9C7B-86138E299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5876" y="504727"/>
            <a:ext cx="7256893" cy="3014004"/>
          </a:xfr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BD35380-FAB2-A5CD-2F98-0C77BA95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177" y="3772112"/>
            <a:ext cx="8725645" cy="2799704"/>
          </a:xfrm>
          <a:prstGeom prst="rect">
            <a:avLst/>
          </a:prstGeom>
        </p:spPr>
      </p:pic>
      <p:sp>
        <p:nvSpPr>
          <p:cNvPr id="69" name="矩形 68">
            <a:extLst>
              <a:ext uri="{FF2B5EF4-FFF2-40B4-BE49-F238E27FC236}">
                <a16:creationId xmlns:a16="http://schemas.microsoft.com/office/drawing/2014/main" id="{18F8CB90-7C6C-EA6D-1555-73CB75F0CFD3}"/>
              </a:ext>
            </a:extLst>
          </p:cNvPr>
          <p:cNvSpPr/>
          <p:nvPr/>
        </p:nvSpPr>
        <p:spPr>
          <a:xfrm>
            <a:off x="5414075" y="4396420"/>
            <a:ext cx="406862" cy="3208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8A65F27-9905-5DFC-FD43-CA8024EDD2C3}"/>
              </a:ext>
            </a:extLst>
          </p:cNvPr>
          <p:cNvSpPr txBox="1"/>
          <p:nvPr/>
        </p:nvSpPr>
        <p:spPr>
          <a:xfrm>
            <a:off x="5525955" y="3717475"/>
            <a:ext cx="291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 = K - 1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698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5C960C-9947-B92A-3F93-0A935B11E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98" y="0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HL-HGAT for the Prediction of Sex</a:t>
            </a:r>
          </a:p>
        </p:txBody>
      </p:sp>
      <p:pic>
        <p:nvPicPr>
          <p:cNvPr id="4" name="内容占位符 404">
            <a:extLst>
              <a:ext uri="{FF2B5EF4-FFF2-40B4-BE49-F238E27FC236}">
                <a16:creationId xmlns:a16="http://schemas.microsoft.com/office/drawing/2014/main" id="{7D3A425A-C5E7-BA31-AB33-2C0446390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6"/>
          <a:stretch/>
        </p:blipFill>
        <p:spPr>
          <a:xfrm>
            <a:off x="1423988" y="1348720"/>
            <a:ext cx="9886950" cy="5167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5043C2-A2BB-E660-B69A-76A6DAB365EA}"/>
              </a:ext>
            </a:extLst>
          </p:cNvPr>
          <p:cNvSpPr/>
          <p:nvPr/>
        </p:nvSpPr>
        <p:spPr>
          <a:xfrm>
            <a:off x="1423988" y="1063035"/>
            <a:ext cx="2676525" cy="396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78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17D36-FC9F-1449-3298-4BB2D746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M</a:t>
            </a:r>
            <a:r>
              <a:rPr lang="en-US" altLang="zh-CN" sz="32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ulti-simplicial interaction layer</a:t>
            </a:r>
            <a:endParaRPr lang="zh-CN" altLang="en-US" sz="3200" b="1" dirty="0">
              <a:solidFill>
                <a:schemeClr val="tx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226B85-2E1C-9B69-B4FC-9D301C4130B1}"/>
              </a:ext>
            </a:extLst>
          </p:cNvPr>
          <p:cNvSpPr txBox="1"/>
          <p:nvPr/>
        </p:nvSpPr>
        <p:spPr>
          <a:xfrm>
            <a:off x="453709" y="2638784"/>
            <a:ext cx="277526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MSI: </a:t>
            </a:r>
            <a:r>
              <a:rPr lang="en-US" altLang="zh-CN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multi-simplicial interaction layer. (Enable modeling feature interactions between node and edge)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97713AB-0E03-FFF5-34E6-3465F1FF8CFC}"/>
              </a:ext>
            </a:extLst>
          </p:cNvPr>
          <p:cNvGrpSpPr/>
          <p:nvPr/>
        </p:nvGrpSpPr>
        <p:grpSpPr>
          <a:xfrm>
            <a:off x="3228975" y="1294169"/>
            <a:ext cx="8963025" cy="5105570"/>
            <a:chOff x="5542241" y="-215197"/>
            <a:chExt cx="6649759" cy="3810801"/>
          </a:xfrm>
        </p:grpSpPr>
        <p:pic>
          <p:nvPicPr>
            <p:cNvPr id="5" name="内容占位符 404">
              <a:extLst>
                <a:ext uri="{FF2B5EF4-FFF2-40B4-BE49-F238E27FC236}">
                  <a16:creationId xmlns:a16="http://schemas.microsoft.com/office/drawing/2014/main" id="{2FC68EAC-F7A8-82DD-D6E3-CA6C3FB41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2241" y="-215197"/>
              <a:ext cx="6649759" cy="3810801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E8036B3-AAB1-D215-E5A2-13983B67B544}"/>
                </a:ext>
              </a:extLst>
            </p:cNvPr>
            <p:cNvSpPr/>
            <p:nvPr/>
          </p:nvSpPr>
          <p:spPr>
            <a:xfrm>
              <a:off x="8485770" y="521536"/>
              <a:ext cx="1807860" cy="282854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B40A626-076B-7150-FAA5-B1BCE5FE88FF}"/>
              </a:ext>
            </a:extLst>
          </p:cNvPr>
          <p:cNvSpPr/>
          <p:nvPr/>
        </p:nvSpPr>
        <p:spPr>
          <a:xfrm>
            <a:off x="3228974" y="1294169"/>
            <a:ext cx="2676525" cy="229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BE6FE8-8DF8-1652-9F90-CC68A55C6D54}"/>
              </a:ext>
            </a:extLst>
          </p:cNvPr>
          <p:cNvSpPr/>
          <p:nvPr/>
        </p:nvSpPr>
        <p:spPr>
          <a:xfrm>
            <a:off x="3228974" y="1294169"/>
            <a:ext cx="2676525" cy="396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27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3226B85-2E1C-9B69-B4FC-9D301C4130B1}"/>
              </a:ext>
            </a:extLst>
          </p:cNvPr>
          <p:cNvSpPr txBox="1"/>
          <p:nvPr/>
        </p:nvSpPr>
        <p:spPr>
          <a:xfrm>
            <a:off x="282731" y="2054154"/>
            <a:ext cx="46487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MSI: </a:t>
            </a:r>
            <a:r>
              <a:rPr lang="en-US" altLang="zh-CN" sz="2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multi-simplicial interaction layer. (Enable modeling feature interactions between node and edge)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2127A8-C0B5-69BA-9F80-47AE5A9B4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66" y="4550221"/>
            <a:ext cx="8122067" cy="201940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C8031E8-7539-2AB6-90D6-62E63B211EAA}"/>
              </a:ext>
            </a:extLst>
          </p:cNvPr>
          <p:cNvGrpSpPr/>
          <p:nvPr/>
        </p:nvGrpSpPr>
        <p:grpSpPr>
          <a:xfrm>
            <a:off x="4918450" y="173337"/>
            <a:ext cx="7185180" cy="4376884"/>
            <a:chOff x="328108" y="3241891"/>
            <a:chExt cx="3686903" cy="21275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0956AB8-7DDD-848F-9143-5BA9096CA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108" y="3342634"/>
              <a:ext cx="1316140" cy="995083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25C3072-47FC-F9F5-8158-38D36CDB1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7232" y="3375909"/>
              <a:ext cx="1314732" cy="99401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94AA1E2-DA64-A287-72DD-7F28AA5E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108" y="4361807"/>
              <a:ext cx="1314732" cy="994019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5381537-7AE2-C5F9-BE79-CAECF3224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7232" y="4369927"/>
              <a:ext cx="1321934" cy="999464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635FF2C-269E-96C9-16CF-CCC6BFFA6ACE}"/>
                </a:ext>
              </a:extLst>
            </p:cNvPr>
            <p:cNvSpPr txBox="1"/>
            <p:nvPr/>
          </p:nvSpPr>
          <p:spPr>
            <a:xfrm>
              <a:off x="481361" y="3241891"/>
              <a:ext cx="1005577" cy="133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node signal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B3E8246-2E40-BD56-D5D6-65258949068A}"/>
                </a:ext>
              </a:extLst>
            </p:cNvPr>
            <p:cNvSpPr txBox="1"/>
            <p:nvPr/>
          </p:nvSpPr>
          <p:spPr>
            <a:xfrm>
              <a:off x="2298663" y="3247445"/>
              <a:ext cx="1397598" cy="133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node-to-edge signal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C9C3DD1-F2DA-6CAF-9E1C-E949293A4DC0}"/>
                </a:ext>
              </a:extLst>
            </p:cNvPr>
            <p:cNvSpPr txBox="1"/>
            <p:nvPr/>
          </p:nvSpPr>
          <p:spPr>
            <a:xfrm>
              <a:off x="481361" y="4295086"/>
              <a:ext cx="1005577" cy="133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edge signal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2BADF1A-ECFD-FF94-1D7B-832834B4D353}"/>
                </a:ext>
              </a:extLst>
            </p:cNvPr>
            <p:cNvSpPr txBox="1"/>
            <p:nvPr/>
          </p:nvSpPr>
          <p:spPr>
            <a:xfrm>
              <a:off x="2236653" y="4295086"/>
              <a:ext cx="1395889" cy="133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edge-to-node signal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5B39F08-1BC1-D795-BF24-7C84606C7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6684" b="5524"/>
            <a:stretch/>
          </p:blipFill>
          <p:spPr>
            <a:xfrm>
              <a:off x="3673121" y="3840176"/>
              <a:ext cx="341890" cy="1055592"/>
            </a:xfrm>
            <a:prstGeom prst="rect">
              <a:avLst/>
            </a:prstGeom>
          </p:spPr>
        </p:pic>
      </p:grp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E09ED70-7B14-3D5F-651D-C043CA8D0C92}"/>
              </a:ext>
            </a:extLst>
          </p:cNvPr>
          <p:cNvCxnSpPr>
            <a:cxnSpLocks/>
          </p:cNvCxnSpPr>
          <p:nvPr/>
        </p:nvCxnSpPr>
        <p:spPr>
          <a:xfrm>
            <a:off x="7876094" y="2490012"/>
            <a:ext cx="4443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06F9290-4046-F8E6-4980-711FA186E3F6}"/>
              </a:ext>
            </a:extLst>
          </p:cNvPr>
          <p:cNvSpPr txBox="1"/>
          <p:nvPr/>
        </p:nvSpPr>
        <p:spPr>
          <a:xfrm>
            <a:off x="7275440" y="2112790"/>
            <a:ext cx="162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MSI</a:t>
            </a:r>
            <a:endParaRPr lang="zh-CN" altLang="en-US" b="1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D308A5B-480C-6EF8-7E31-8A69B74D9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4493155" cy="132556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M</a:t>
            </a:r>
            <a:r>
              <a:rPr lang="en-US" altLang="zh-CN" sz="3200" b="1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ulti-simplicial interaction layer</a:t>
            </a:r>
            <a:endParaRPr lang="zh-CN" alt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935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4FB857-BE4A-4363-DA25-57C535138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056" y="3119544"/>
            <a:ext cx="10816176" cy="3502625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CE42F78-E9BA-CAF4-663C-F1D433FBD451}"/>
              </a:ext>
            </a:extLst>
          </p:cNvPr>
          <p:cNvSpPr/>
          <p:nvPr/>
        </p:nvSpPr>
        <p:spPr>
          <a:xfrm>
            <a:off x="225108" y="3697749"/>
            <a:ext cx="1516412" cy="2750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8B19D5E-11A3-4E9D-CBA1-6E58BE699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Simplex </a:t>
            </a:r>
            <a:r>
              <a:rPr lang="en-US" altLang="zh-CN" sz="3200" b="1" dirty="0" err="1"/>
              <a:t>downsampling</a:t>
            </a:r>
            <a:endParaRPr lang="zh-CN" altLang="en-US" sz="32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F857DF-4EDE-D9FD-8D0E-ABBB6D6D01B7}"/>
              </a:ext>
            </a:extLst>
          </p:cNvPr>
          <p:cNvSpPr txBox="1"/>
          <p:nvPr/>
        </p:nvSpPr>
        <p:spPr>
          <a:xfrm>
            <a:off x="1464528" y="1758683"/>
            <a:ext cx="3679902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Number of nodes roughly divided by 2 after one pooling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Number of edges roughly divided by 4 after one pooling layer</a:t>
            </a:r>
            <a:endParaRPr lang="zh-CN" altLang="en-US" dirty="0"/>
          </a:p>
        </p:txBody>
      </p:sp>
      <p:pic>
        <p:nvPicPr>
          <p:cNvPr id="4" name="内容占位符 404">
            <a:extLst>
              <a:ext uri="{FF2B5EF4-FFF2-40B4-BE49-F238E27FC236}">
                <a16:creationId xmlns:a16="http://schemas.microsoft.com/office/drawing/2014/main" id="{E24CFE57-C178-9837-1D28-CA0CDA502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240" y="0"/>
            <a:ext cx="6649759" cy="381080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E49F32C-7D0E-0F38-0BB8-356C511D3487}"/>
              </a:ext>
            </a:extLst>
          </p:cNvPr>
          <p:cNvSpPr/>
          <p:nvPr/>
        </p:nvSpPr>
        <p:spPr>
          <a:xfrm>
            <a:off x="10273361" y="365127"/>
            <a:ext cx="1145488" cy="33699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CC88C2-8FFB-6640-C742-CF39DAA0B768}"/>
              </a:ext>
            </a:extLst>
          </p:cNvPr>
          <p:cNvSpPr/>
          <p:nvPr/>
        </p:nvSpPr>
        <p:spPr>
          <a:xfrm>
            <a:off x="5542240" y="-160690"/>
            <a:ext cx="2676525" cy="396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74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454B9-EA58-1E72-0D98-B2ECB3190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764" y="227181"/>
            <a:ext cx="2997424" cy="1601676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Construct </a:t>
            </a:r>
            <a:br>
              <a:rPr lang="en-US" altLang="zh-CN" sz="4000" b="1" dirty="0"/>
            </a:br>
            <a:r>
              <a:rPr lang="en-US" altLang="zh-CN" sz="4000" b="1" dirty="0"/>
              <a:t>HL-HGAT</a:t>
            </a:r>
            <a:endParaRPr lang="zh-CN" altLang="en-US" sz="4000" b="1" dirty="0"/>
          </a:p>
        </p:txBody>
      </p:sp>
      <p:sp>
        <p:nvSpPr>
          <p:cNvPr id="57" name="内容占位符 2">
            <a:extLst>
              <a:ext uri="{FF2B5EF4-FFF2-40B4-BE49-F238E27FC236}">
                <a16:creationId xmlns:a16="http://schemas.microsoft.com/office/drawing/2014/main" id="{272F3CD8-A0F8-208E-1564-DF09663C3125}"/>
              </a:ext>
            </a:extLst>
          </p:cNvPr>
          <p:cNvSpPr txBox="1">
            <a:spLocks/>
          </p:cNvSpPr>
          <p:nvPr/>
        </p:nvSpPr>
        <p:spPr>
          <a:xfrm>
            <a:off x="301725" y="2099325"/>
            <a:ext cx="4069501" cy="2200059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004282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HL-HGAT model consists of multiple blocks. The number of these blocks is determined by the </a:t>
            </a:r>
            <a:r>
              <a:rPr lang="en-US" altLang="zh-CN" sz="2000" i="1" dirty="0" err="1">
                <a:solidFill>
                  <a:schemeClr val="tx1"/>
                </a:solidFill>
              </a:rPr>
              <a:t>num_layers</a:t>
            </a:r>
            <a:r>
              <a:rPr lang="en-US" altLang="zh-CN" sz="2000" i="1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variable. </a:t>
            </a:r>
          </a:p>
        </p:txBody>
      </p:sp>
      <p:pic>
        <p:nvPicPr>
          <p:cNvPr id="405" name="内容占位符 404">
            <a:extLst>
              <a:ext uri="{FF2B5EF4-FFF2-40B4-BE49-F238E27FC236}">
                <a16:creationId xmlns:a16="http://schemas.microsoft.com/office/drawing/2014/main" id="{2AD01561-24A4-7C10-0AC7-02BFC5C53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78" y="649100"/>
            <a:ext cx="7590211" cy="43497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BA8E42-1209-AAF9-8B12-A39C5D0D96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102"/>
          <a:stretch/>
        </p:blipFill>
        <p:spPr>
          <a:xfrm>
            <a:off x="4804338" y="5361287"/>
            <a:ext cx="7125693" cy="8476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6B3F3E0-DB06-1CA6-6F9F-11DB4458C789}"/>
              </a:ext>
            </a:extLst>
          </p:cNvPr>
          <p:cNvSpPr txBox="1"/>
          <p:nvPr/>
        </p:nvSpPr>
        <p:spPr>
          <a:xfrm>
            <a:off x="301725" y="5361287"/>
            <a:ext cx="378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HL-HGAT with three blocks. Each block contains two convolutional layers</a:t>
            </a:r>
            <a:endParaRPr lang="zh-CN" altLang="en-US" i="1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6F20303-7F70-E2D4-6386-A990EFE683B3}"/>
              </a:ext>
            </a:extLst>
          </p:cNvPr>
          <p:cNvCxnSpPr>
            <a:cxnSpLocks/>
          </p:cNvCxnSpPr>
          <p:nvPr/>
        </p:nvCxnSpPr>
        <p:spPr>
          <a:xfrm>
            <a:off x="4206590" y="5787420"/>
            <a:ext cx="3292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DF79165-2301-F63E-4967-87DEB5D6F358}"/>
              </a:ext>
            </a:extLst>
          </p:cNvPr>
          <p:cNvSpPr/>
          <p:nvPr/>
        </p:nvSpPr>
        <p:spPr>
          <a:xfrm>
            <a:off x="4535862" y="450839"/>
            <a:ext cx="2676525" cy="396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5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454B9-EA58-1E72-0D98-B2ECB3190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194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Visualization</a:t>
            </a:r>
            <a:endParaRPr lang="zh-CN" altLang="en-US" sz="32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BA8E42-1209-AAF9-8B12-A39C5D0D9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781" r="21324" b="555"/>
          <a:stretch/>
        </p:blipFill>
        <p:spPr>
          <a:xfrm>
            <a:off x="4456212" y="934909"/>
            <a:ext cx="7483692" cy="29568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FDC50CF-3825-DCA1-A108-CC073CF721CB}"/>
              </a:ext>
            </a:extLst>
          </p:cNvPr>
          <p:cNvSpPr txBox="1"/>
          <p:nvPr/>
        </p:nvSpPr>
        <p:spPr>
          <a:xfrm>
            <a:off x="1152494" y="1885419"/>
            <a:ext cx="26056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1"/>
                </a:solidFill>
              </a:rPr>
              <a:t>Prediction Result: </a:t>
            </a:r>
            <a:r>
              <a:rPr lang="en-US" altLang="zh-CN" sz="2000" dirty="0">
                <a:solidFill>
                  <a:schemeClr val="tx1"/>
                </a:solidFill>
              </a:rPr>
              <a:t>Used for both training and testing phases.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403DC5C-FB58-09EF-E89C-24FB722B99C8}"/>
              </a:ext>
            </a:extLst>
          </p:cNvPr>
          <p:cNvCxnSpPr>
            <a:cxnSpLocks/>
          </p:cNvCxnSpPr>
          <p:nvPr/>
        </p:nvCxnSpPr>
        <p:spPr>
          <a:xfrm flipH="1">
            <a:off x="3657600" y="1343680"/>
            <a:ext cx="1076768" cy="6526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EDF552-D00A-122D-B06D-CA413F13C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26" y="2763800"/>
            <a:ext cx="4081493" cy="37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7BA9226-7001-1DA6-E3E4-3E065E68C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920" y="2763800"/>
            <a:ext cx="4467984" cy="37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149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454B9-EA58-1E72-0D98-B2ECB3190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194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Visualization</a:t>
            </a:r>
            <a:endParaRPr lang="zh-CN" altLang="en-US" sz="32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BA8E42-1209-AAF9-8B12-A39C5D0D9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781" r="21324" b="555"/>
          <a:stretch/>
        </p:blipFill>
        <p:spPr>
          <a:xfrm>
            <a:off x="4456212" y="934909"/>
            <a:ext cx="7483692" cy="29568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FDC50CF-3825-DCA1-A108-CC073CF721CB}"/>
              </a:ext>
            </a:extLst>
          </p:cNvPr>
          <p:cNvSpPr txBox="1"/>
          <p:nvPr/>
        </p:nvSpPr>
        <p:spPr>
          <a:xfrm>
            <a:off x="337033" y="1489066"/>
            <a:ext cx="46557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1"/>
                </a:solidFill>
              </a:rPr>
              <a:t>Latent Representation: </a:t>
            </a:r>
            <a:r>
              <a:rPr lang="en-US" altLang="zh-CN" sz="2000" dirty="0">
                <a:solidFill>
                  <a:schemeClr val="tx1"/>
                </a:solidFill>
              </a:rPr>
              <a:t>A low-dimensional representation from the final layer, suitable for t-SNE visualization, as depicted in the figure.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403DC5C-FB58-09EF-E89C-24FB722B99C8}"/>
              </a:ext>
            </a:extLst>
          </p:cNvPr>
          <p:cNvCxnSpPr>
            <a:cxnSpLocks/>
          </p:cNvCxnSpPr>
          <p:nvPr/>
        </p:nvCxnSpPr>
        <p:spPr>
          <a:xfrm flipH="1">
            <a:off x="4992795" y="1364366"/>
            <a:ext cx="411667" cy="3888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50975299-48A2-1787-8642-6C3D57EFB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818" y="2609850"/>
            <a:ext cx="4776788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075C2E-C66E-E998-36AE-0A5FE216E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316" y="2609850"/>
            <a:ext cx="4700588" cy="413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065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454B9-EA58-1E72-0D98-B2ECB3190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194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Visualization</a:t>
            </a:r>
            <a:endParaRPr lang="zh-CN" altLang="en-US" sz="32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BA8E42-1209-AAF9-8B12-A39C5D0D9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781" r="21324" b="555"/>
          <a:stretch/>
        </p:blipFill>
        <p:spPr>
          <a:xfrm>
            <a:off x="4456212" y="934909"/>
            <a:ext cx="7483692" cy="29568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FDC50CF-3825-DCA1-A108-CC073CF721CB}"/>
              </a:ext>
            </a:extLst>
          </p:cNvPr>
          <p:cNvSpPr txBox="1"/>
          <p:nvPr/>
        </p:nvSpPr>
        <p:spPr>
          <a:xfrm>
            <a:off x="418809" y="2109414"/>
            <a:ext cx="46557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altLang="zh-CN" sz="2000" b="1" dirty="0">
                <a:solidFill>
                  <a:schemeClr val="tx1"/>
                </a:solidFill>
              </a:rPr>
              <a:t>Attention Visualizations: </a:t>
            </a:r>
            <a:r>
              <a:rPr lang="en-US" altLang="zh-CN" sz="2000" dirty="0">
                <a:solidFill>
                  <a:schemeClr val="tx1"/>
                </a:solidFill>
              </a:rPr>
              <a:t>node and edge attention computed from the simplicial attention pooling layer (SAP)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29030C-CB0A-D122-F41B-C6BDFCA32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79176"/>
            <a:ext cx="4960506" cy="5123815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403DC5C-FB58-09EF-E89C-24FB722B99C8}"/>
              </a:ext>
            </a:extLst>
          </p:cNvPr>
          <p:cNvCxnSpPr>
            <a:cxnSpLocks/>
          </p:cNvCxnSpPr>
          <p:nvPr/>
        </p:nvCxnSpPr>
        <p:spPr>
          <a:xfrm flipH="1">
            <a:off x="4327694" y="1347169"/>
            <a:ext cx="2568697" cy="6698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493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67A94-B9C8-71E2-35C7-409537F4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altLang="zh-CN" dirty="0"/>
              <a:t>ode in Google </a:t>
            </a:r>
            <a:r>
              <a:rPr lang="en-US" altLang="zh-CN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7FCCB-BF18-24D1-47A8-A2AA065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1" y="2592082"/>
            <a:ext cx="4528929" cy="1639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https://colab.research.google.com/drive/14SYI5de5xODUhDajUERKumEdqyJe_Mog?usp=sharing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122BE7-180D-B363-7BF3-182D3E5E4E9C}"/>
              </a:ext>
            </a:extLst>
          </p:cNvPr>
          <p:cNvSpPr txBox="1"/>
          <p:nvPr/>
        </p:nvSpPr>
        <p:spPr>
          <a:xfrm>
            <a:off x="574041" y="4958079"/>
            <a:ext cx="9225280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[1] Huang, Jinghan, Moo K. Chung, and </a:t>
            </a:r>
            <a:r>
              <a:rPr lang="en-US" altLang="zh-CN" dirty="0" err="1"/>
              <a:t>Anqi</a:t>
            </a:r>
            <a:r>
              <a:rPr lang="en-US" altLang="zh-CN" dirty="0"/>
              <a:t> Qiu. "Heterogeneous graph convolutional neural network via hodge-</a:t>
            </a:r>
            <a:r>
              <a:rPr lang="en-US" altLang="zh-CN" dirty="0" err="1"/>
              <a:t>laplacian</a:t>
            </a:r>
            <a:r>
              <a:rPr lang="en-US" altLang="zh-CN" dirty="0"/>
              <a:t> for brain functional data." International Conference on Information Processing in Medical Imaging. Cham: Springer Nature Switzerland, 2023.</a:t>
            </a:r>
          </a:p>
          <a:p>
            <a:r>
              <a:rPr lang="en-US" altLang="zh-CN" dirty="0"/>
              <a:t>[2] Huang, Jinghan, et al. "Advancing Graph Neural Networks with HL-HGAT: A Hodge-Laplacian and Attention Mechanism Approach for Heterogeneous Graph-Structured Data."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arXiv:2403.06687 (2024).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82F802-32E6-1ACB-0F3A-E1A666D597E9}"/>
              </a:ext>
            </a:extLst>
          </p:cNvPr>
          <p:cNvSpPr txBox="1"/>
          <p:nvPr/>
        </p:nvSpPr>
        <p:spPr>
          <a:xfrm>
            <a:off x="5777653" y="309355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dirty="0"/>
              <a:t>https://github.com/JH-415</a:t>
            </a:r>
            <a:r>
              <a:rPr lang="en-US" altLang="zh-CN" sz="2400"/>
              <a:t>/HL-HGAT.</a:t>
            </a:r>
            <a:r>
              <a:rPr lang="en-US" altLang="zh-CN" sz="2400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000806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0D3B9-B8FC-5279-28EB-F06F609AD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Graphs in Different Applications</a:t>
            </a:r>
            <a:endParaRPr lang="zh-CN" altLang="en-US" sz="32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22F55D-911F-C212-909B-4AC1888BDC22}"/>
              </a:ext>
            </a:extLst>
          </p:cNvPr>
          <p:cNvSpPr txBox="1"/>
          <p:nvPr/>
        </p:nvSpPr>
        <p:spPr>
          <a:xfrm>
            <a:off x="3576327" y="5811560"/>
            <a:ext cx="78631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[1] Dwivedi, V. P.,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Rampášek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L., Galkin, M.,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Parviz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A., Wolf, G., Luu, A. T., &amp;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Beaini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D. (2022). Long range graph benchmark. </a:t>
            </a:r>
            <a:r>
              <a:rPr lang="en-US" altLang="zh-CN" sz="1200" i="1" dirty="0">
                <a:solidFill>
                  <a:srgbClr val="222222"/>
                </a:solidFill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altLang="zh-CN" sz="1200" i="1" dirty="0">
                <a:solidFill>
                  <a:srgbClr val="222222"/>
                </a:solidFill>
                <a:latin typeface="Arial" panose="020B0604020202020204" pitchFamily="34" charset="0"/>
              </a:rPr>
              <a:t>35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22326-22340.</a:t>
            </a:r>
          </a:p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[2] Retrieved from https://medium.com/analytics-vidhya/social-network-analytics-f082f4e21b16</a:t>
            </a:r>
          </a:p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AlMousa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M.,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Benlamri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R., &amp; Khoury, R. (2022). A novel word sense disambiguation approach using WordNet knowledge graph. </a:t>
            </a:r>
            <a:r>
              <a:rPr lang="en-US" altLang="zh-CN" sz="1200" i="1" dirty="0">
                <a:solidFill>
                  <a:srgbClr val="222222"/>
                </a:solidFill>
                <a:latin typeface="Arial" panose="020B0604020202020204" pitchFamily="34" charset="0"/>
              </a:rPr>
              <a:t>Computer Speech &amp; Language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altLang="zh-CN" sz="1200" i="1" dirty="0">
                <a:solidFill>
                  <a:srgbClr val="222222"/>
                </a:solidFill>
                <a:latin typeface="Arial" panose="020B0604020202020204" pitchFamily="34" charset="0"/>
              </a:rPr>
              <a:t>74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, 101337.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B775092-D5F8-D432-090B-EBC78178B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619" y="2456454"/>
            <a:ext cx="2948708" cy="1945093"/>
          </a:xfrm>
        </p:spPr>
      </p:pic>
      <p:pic>
        <p:nvPicPr>
          <p:cNvPr id="1026" name="Picture 2" descr="Visualization of the human brain network using the BrainNet viewer [53] |  Download Scientific Diagram">
            <a:extLst>
              <a:ext uri="{FF2B5EF4-FFF2-40B4-BE49-F238E27FC236}">
                <a16:creationId xmlns:a16="http://schemas.microsoft.com/office/drawing/2014/main" id="{F8E4C676-6906-6801-575E-55C459CB1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677" y="2356984"/>
            <a:ext cx="2948708" cy="214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cial Network Analytics. Social Network Analytics (with a Case… | by  Shreyansh nanawati | Analytics Vidhya | Medium">
            <a:extLst>
              <a:ext uri="{FF2B5EF4-FFF2-40B4-BE49-F238E27FC236}">
                <a16:creationId xmlns:a16="http://schemas.microsoft.com/office/drawing/2014/main" id="{300E525A-324E-05E7-C062-859840BAD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580" y="2262370"/>
            <a:ext cx="3440840" cy="233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3879393-5B0A-55F8-821F-3E3C20ADFD61}"/>
              </a:ext>
            </a:extLst>
          </p:cNvPr>
          <p:cNvSpPr txBox="1"/>
          <p:nvPr/>
        </p:nvSpPr>
        <p:spPr>
          <a:xfrm>
            <a:off x="900362" y="4595631"/>
            <a:ext cx="2675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Molecular Science</a:t>
            </a:r>
            <a:endParaRPr lang="en-US" altLang="zh-CN" sz="1600" b="1" dirty="0">
              <a:solidFill>
                <a:prstClr val="black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8A46EC-1C05-79AD-990E-0385964D4B10}"/>
              </a:ext>
            </a:extLst>
          </p:cNvPr>
          <p:cNvSpPr txBox="1"/>
          <p:nvPr/>
        </p:nvSpPr>
        <p:spPr>
          <a:xfrm>
            <a:off x="4758018" y="4595631"/>
            <a:ext cx="2675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Social Network</a:t>
            </a:r>
            <a:endParaRPr lang="en-US" altLang="zh-CN" sz="1600" b="1" dirty="0">
              <a:solidFill>
                <a:prstClr val="black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6C55F4-64B3-5E55-90A7-CDD14B8F275C}"/>
              </a:ext>
            </a:extLst>
          </p:cNvPr>
          <p:cNvSpPr txBox="1"/>
          <p:nvPr/>
        </p:nvSpPr>
        <p:spPr>
          <a:xfrm>
            <a:off x="8677835" y="4595631"/>
            <a:ext cx="2675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Brain Network</a:t>
            </a:r>
            <a:endParaRPr lang="en-US" altLang="zh-CN" sz="1600" b="1" dirty="0">
              <a:solidFill>
                <a:prstClr val="black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31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0D3B9-B8FC-5279-28EB-F06F609AD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Message Passing Graph Neural Networks (GNN)</a:t>
            </a:r>
            <a:endParaRPr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AFECB5FE-2B38-3933-575A-9AEE134C6D05}"/>
                  </a:ext>
                </a:extLst>
              </p:cNvPr>
              <p:cNvSpPr txBox="1"/>
              <p:nvPr/>
            </p:nvSpPr>
            <p:spPr>
              <a:xfrm>
                <a:off x="5118912" y="4092165"/>
                <a:ext cx="1954177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67" dirty="0">
                          <a:latin typeface="Cambria Math" panose="02040503050406030204" pitchFamily="18" charset="0"/>
                        </a:rPr>
                        <m:t>AGGREGATE</m:t>
                      </m:r>
                    </m:oMath>
                  </m:oMathPara>
                </a14:m>
                <a:endParaRPr lang="zh-CN" altLang="en-US" sz="1867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AFECB5FE-2B38-3933-575A-9AEE134C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912" y="4092165"/>
                <a:ext cx="1954177" cy="3796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A033B76-4D17-D0A7-0300-FAB326815A5D}"/>
                  </a:ext>
                </a:extLst>
              </p:cNvPr>
              <p:cNvSpPr txBox="1"/>
              <p:nvPr/>
            </p:nvSpPr>
            <p:spPr>
              <a:xfrm>
                <a:off x="8008084" y="3177400"/>
                <a:ext cx="12998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67">
                          <a:latin typeface="Cambria Math" panose="02040503050406030204" pitchFamily="18" charset="0"/>
                        </a:rPr>
                        <m:t>UPDATE</m:t>
                      </m:r>
                    </m:oMath>
                  </m:oMathPara>
                </a14:m>
                <a:endParaRPr lang="zh-CN" altLang="en-US" sz="1867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A033B76-4D17-D0A7-0300-FAB326815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084" y="3177400"/>
                <a:ext cx="1299883" cy="37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30537B76-F837-D219-D89C-13D0C1596319}"/>
              </a:ext>
            </a:extLst>
          </p:cNvPr>
          <p:cNvCxnSpPr>
            <a:cxnSpLocks/>
          </p:cNvCxnSpPr>
          <p:nvPr/>
        </p:nvCxnSpPr>
        <p:spPr>
          <a:xfrm>
            <a:off x="3881079" y="3429735"/>
            <a:ext cx="3946735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F550F57-6378-B679-3E86-E51E6FA26009}"/>
              </a:ext>
            </a:extLst>
          </p:cNvPr>
          <p:cNvCxnSpPr>
            <a:cxnSpLocks/>
          </p:cNvCxnSpPr>
          <p:nvPr/>
        </p:nvCxnSpPr>
        <p:spPr>
          <a:xfrm>
            <a:off x="4364189" y="2520847"/>
            <a:ext cx="3463625" cy="908888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2B33022-94D4-2221-417C-2F07BCEC4DED}"/>
              </a:ext>
            </a:extLst>
          </p:cNvPr>
          <p:cNvCxnSpPr>
            <a:cxnSpLocks/>
          </p:cNvCxnSpPr>
          <p:nvPr/>
        </p:nvCxnSpPr>
        <p:spPr>
          <a:xfrm>
            <a:off x="3388389" y="2695371"/>
            <a:ext cx="4439425" cy="734364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566EA9D-E44A-80E8-FF2E-EBE2E8A02C22}"/>
              </a:ext>
            </a:extLst>
          </p:cNvPr>
          <p:cNvCxnSpPr>
            <a:cxnSpLocks/>
          </p:cNvCxnSpPr>
          <p:nvPr/>
        </p:nvCxnSpPr>
        <p:spPr>
          <a:xfrm flipV="1">
            <a:off x="4364189" y="3429735"/>
            <a:ext cx="3463625" cy="803853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E04408D-3914-20B3-BDE4-7DD8B006B264}"/>
              </a:ext>
            </a:extLst>
          </p:cNvPr>
          <p:cNvSpPr txBox="1"/>
          <p:nvPr/>
        </p:nvSpPr>
        <p:spPr>
          <a:xfrm>
            <a:off x="1504078" y="4896018"/>
            <a:ext cx="362151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67" b="1" dirty="0">
                <a:latin typeface="Arial" panose="020B0604020202020204" pitchFamily="34" charset="0"/>
                <a:cs typeface="Arial" panose="020B0604020202020204" pitchFamily="34" charset="0"/>
              </a:rPr>
              <a:t>AGGREGATE</a:t>
            </a:r>
            <a:r>
              <a:rPr lang="en-US" altLang="zh-CN" sz="1867" dirty="0">
                <a:latin typeface="Arial" panose="020B0604020202020204" pitchFamily="34" charset="0"/>
                <a:cs typeface="Arial" panose="020B0604020202020204" pitchFamily="34" charset="0"/>
              </a:rPr>
              <a:t> is the function that aggregates features from a set of neighborhood nodes.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505983-8B71-4F14-9DA5-494EAB8E675B}"/>
              </a:ext>
            </a:extLst>
          </p:cNvPr>
          <p:cNvSpPr txBox="1"/>
          <p:nvPr/>
        </p:nvSpPr>
        <p:spPr>
          <a:xfrm>
            <a:off x="7290613" y="4902926"/>
            <a:ext cx="3621516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1867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UPDATE</a:t>
            </a:r>
            <a:r>
              <a:rPr lang="en-US" altLang="zh-CN" sz="1867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is the function that updates the representation of the node from the aggregated features. </a:t>
            </a:r>
            <a:endParaRPr lang="zh-CN" altLang="en-US" sz="1867" dirty="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F8883F7-A9D5-34CA-FB23-84E152E86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118" y="1941920"/>
            <a:ext cx="1156071" cy="236159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BF1A344-D41E-8A1B-9B70-47E1AF7C0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790" y="1941920"/>
            <a:ext cx="1156071" cy="236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9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8" grpId="0"/>
      <p:bldP spid="4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0D3B9-B8FC-5279-28EB-F06F609AD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Limitations of GNNs with Node Filtering</a:t>
            </a:r>
            <a:endParaRPr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BC7F925-C877-31E3-DD1F-D32AE10AAF76}"/>
                  </a:ext>
                </a:extLst>
              </p:cNvPr>
              <p:cNvSpPr txBox="1"/>
              <p:nvPr/>
            </p:nvSpPr>
            <p:spPr>
              <a:xfrm>
                <a:off x="838201" y="2336489"/>
                <a:ext cx="9658612" cy="10770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133" dirty="0">
                    <a:latin typeface="Arial" panose="020B0604020202020204" pitchFamily="34" charset="0"/>
                    <a:cs typeface="Arial" panose="020B0604020202020204" pitchFamily="34" charset="0"/>
                  </a:rPr>
                  <a:t>These </a:t>
                </a:r>
                <a:r>
                  <a:rPr lang="en-US" altLang="zh-CN" sz="2133">
                    <a:latin typeface="Arial" panose="020B0604020202020204" pitchFamily="34" charset="0"/>
                    <a:cs typeface="Arial" panose="020B0604020202020204" pitchFamily="34" charset="0"/>
                  </a:rPr>
                  <a:t>models underexploit </a:t>
                </a:r>
                <a:r>
                  <a:rPr lang="en-US" altLang="zh-CN" sz="2133" dirty="0">
                    <a:latin typeface="Arial" panose="020B0604020202020204" pitchFamily="34" charset="0"/>
                    <a:cs typeface="Arial" panose="020B0604020202020204" pitchFamily="34" charset="0"/>
                  </a:rPr>
                  <a:t>or treat </a:t>
                </a:r>
                <a:r>
                  <a:rPr lang="en-US" altLang="zh-CN" sz="2133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edge features as auxiliary information</a:t>
                </a:r>
                <a:r>
                  <a:rPr lang="en-US" altLang="zh-CN" sz="2133" dirty="0">
                    <a:latin typeface="Arial" panose="020B0604020202020204" pitchFamily="34" charset="0"/>
                    <a:cs typeface="Arial" panose="020B0604020202020204" pitchFamily="34" charset="0"/>
                  </a:rPr>
                  <a:t> in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33" dirty="0">
                        <a:latin typeface="Cambria Math" panose="02040503050406030204" pitchFamily="18" charset="0"/>
                      </a:rPr>
                      <m:t>UPDATE</m:t>
                    </m:r>
                  </m:oMath>
                </a14:m>
                <a:r>
                  <a:rPr lang="en-US" altLang="zh-CN" sz="2133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33" dirty="0">
                        <a:latin typeface="Cambria Math" panose="02040503050406030204" pitchFamily="18" charset="0"/>
                      </a:rPr>
                      <m:t>AGGREGATE</m:t>
                    </m:r>
                  </m:oMath>
                </a14:m>
                <a:r>
                  <a:rPr lang="en-US" altLang="zh-CN" sz="2133" dirty="0">
                    <a:latin typeface="Arial" panose="020B0604020202020204" pitchFamily="34" charset="0"/>
                    <a:cs typeface="Arial" panose="020B0604020202020204" pitchFamily="34" charset="0"/>
                  </a:rPr>
                  <a:t> functions, overlooking critical information encoded in edge signals.</a:t>
                </a:r>
                <a:endParaRPr lang="zh-CN" altLang="en-US" sz="213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BC7F925-C877-31E3-DD1F-D32AE10AA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336489"/>
                <a:ext cx="9658612" cy="1077026"/>
              </a:xfrm>
              <a:prstGeom prst="rect">
                <a:avLst/>
              </a:prstGeom>
              <a:blipFill>
                <a:blip r:embed="rId3"/>
                <a:stretch>
                  <a:fillRect l="-758" t="-3390" r="-884" b="-1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8307242A-5601-717A-62E0-99FDF1DA67F1}"/>
              </a:ext>
            </a:extLst>
          </p:cNvPr>
          <p:cNvSpPr txBox="1"/>
          <p:nvPr/>
        </p:nvSpPr>
        <p:spPr>
          <a:xfrm>
            <a:off x="838201" y="4090288"/>
            <a:ext cx="9658612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133" dirty="0">
                <a:latin typeface="Arial" panose="020B0604020202020204" pitchFamily="34" charset="0"/>
                <a:cs typeface="Arial" panose="020B0604020202020204" pitchFamily="34" charset="0"/>
              </a:rPr>
              <a:t>Lately, a</a:t>
            </a:r>
            <a:r>
              <a:rPr lang="zh-CN" altLang="en-US" sz="2133" dirty="0">
                <a:latin typeface="Arial" panose="020B0604020202020204" pitchFamily="34" charset="0"/>
                <a:cs typeface="Arial" panose="020B0604020202020204" pitchFamily="34" charset="0"/>
              </a:rPr>
              <a:t> few studies have focused on </a:t>
            </a:r>
            <a:r>
              <a:rPr lang="zh-CN" altLang="en-US" sz="2133" b="1" dirty="0">
                <a:latin typeface="Arial" panose="020B0604020202020204" pitchFamily="34" charset="0"/>
                <a:cs typeface="Arial" panose="020B0604020202020204" pitchFamily="34" charset="0"/>
              </a:rPr>
              <a:t>smoothing </a:t>
            </a:r>
            <a:r>
              <a:rPr lang="en-US" altLang="zh-CN" sz="2133" b="1" dirty="0">
                <a:latin typeface="Arial" panose="020B0604020202020204" pitchFamily="34" charset="0"/>
                <a:cs typeface="Arial" panose="020B0604020202020204" pitchFamily="34" charset="0"/>
              </a:rPr>
              <a:t>edge </a:t>
            </a:r>
            <a:r>
              <a:rPr lang="zh-CN" altLang="en-US" sz="2133" b="1" dirty="0">
                <a:latin typeface="Arial" panose="020B0604020202020204" pitchFamily="34" charset="0"/>
                <a:cs typeface="Arial" panose="020B0604020202020204" pitchFamily="34" charset="0"/>
              </a:rPr>
              <a:t>signals through the topological connection of edges</a:t>
            </a:r>
            <a:r>
              <a:rPr lang="en-US" altLang="zh-CN" sz="2133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17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A91A3-9668-42C9-2F5E-A973AFA0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/>
              <a:t>Leveraging Heterogeneous Graphs for Diverse Information Representation</a:t>
            </a:r>
            <a:endParaRPr lang="zh-CN" altLang="en-US" sz="3200" b="1" dirty="0"/>
          </a:p>
        </p:txBody>
      </p:sp>
      <p:sp>
        <p:nvSpPr>
          <p:cNvPr id="4" name="流程图: 接点 3">
            <a:extLst>
              <a:ext uri="{FF2B5EF4-FFF2-40B4-BE49-F238E27FC236}">
                <a16:creationId xmlns:a16="http://schemas.microsoft.com/office/drawing/2014/main" id="{9BA0F499-8511-34EB-ECCD-30FBE6B91E45}"/>
              </a:ext>
            </a:extLst>
          </p:cNvPr>
          <p:cNvSpPr/>
          <p:nvPr/>
        </p:nvSpPr>
        <p:spPr>
          <a:xfrm>
            <a:off x="4192382" y="2561983"/>
            <a:ext cx="253721" cy="24037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流程图: 接点 4">
            <a:extLst>
              <a:ext uri="{FF2B5EF4-FFF2-40B4-BE49-F238E27FC236}">
                <a16:creationId xmlns:a16="http://schemas.microsoft.com/office/drawing/2014/main" id="{6777D528-47BB-B493-E00F-D48DC7670B3C}"/>
              </a:ext>
            </a:extLst>
          </p:cNvPr>
          <p:cNvSpPr/>
          <p:nvPr/>
        </p:nvSpPr>
        <p:spPr>
          <a:xfrm>
            <a:off x="5441932" y="2309907"/>
            <a:ext cx="253721" cy="24037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流程图: 接点 5">
            <a:extLst>
              <a:ext uri="{FF2B5EF4-FFF2-40B4-BE49-F238E27FC236}">
                <a16:creationId xmlns:a16="http://schemas.microsoft.com/office/drawing/2014/main" id="{4C83A596-BFF1-FF2C-FEFF-E362FF4D4A05}"/>
              </a:ext>
            </a:extLst>
          </p:cNvPr>
          <p:cNvSpPr/>
          <p:nvPr/>
        </p:nvSpPr>
        <p:spPr>
          <a:xfrm>
            <a:off x="4809586" y="3538552"/>
            <a:ext cx="253721" cy="24037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流程图: 接点 6">
            <a:extLst>
              <a:ext uri="{FF2B5EF4-FFF2-40B4-BE49-F238E27FC236}">
                <a16:creationId xmlns:a16="http://schemas.microsoft.com/office/drawing/2014/main" id="{67422EC8-2F53-7FFA-3511-BD9F42E555B4}"/>
              </a:ext>
            </a:extLst>
          </p:cNvPr>
          <p:cNvSpPr/>
          <p:nvPr/>
        </p:nvSpPr>
        <p:spPr>
          <a:xfrm>
            <a:off x="5441932" y="4539095"/>
            <a:ext cx="253721" cy="24037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F225C48-8C04-9041-A2F8-0BE7FA260B37}"/>
              </a:ext>
            </a:extLst>
          </p:cNvPr>
          <p:cNvCxnSpPr>
            <a:cxnSpLocks/>
            <a:stCxn id="4" idx="5"/>
            <a:endCxn id="6" idx="1"/>
          </p:cNvCxnSpPr>
          <p:nvPr/>
        </p:nvCxnSpPr>
        <p:spPr>
          <a:xfrm>
            <a:off x="4408947" y="2767153"/>
            <a:ext cx="437795" cy="8066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B1011B1-E185-4180-D778-6CEA648ACBAE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5026151" y="2515076"/>
            <a:ext cx="452936" cy="10586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3468AF2-6E56-5C91-D22B-4447AF94DADE}"/>
              </a:ext>
            </a:extLst>
          </p:cNvPr>
          <p:cNvCxnSpPr>
            <a:cxnSpLocks/>
            <a:stCxn id="6" idx="5"/>
            <a:endCxn id="7" idx="1"/>
          </p:cNvCxnSpPr>
          <p:nvPr/>
        </p:nvCxnSpPr>
        <p:spPr>
          <a:xfrm>
            <a:off x="5026151" y="3743722"/>
            <a:ext cx="452936" cy="8305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1441A8F-A013-AC3C-E40D-155D02C49CAE}"/>
              </a:ext>
            </a:extLst>
          </p:cNvPr>
          <p:cNvSpPr/>
          <p:nvPr/>
        </p:nvSpPr>
        <p:spPr>
          <a:xfrm>
            <a:off x="5538311" y="2030640"/>
            <a:ext cx="60959" cy="32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CC1ACCA-5EA5-87A6-3780-BA918A2CF4F7}"/>
              </a:ext>
            </a:extLst>
          </p:cNvPr>
          <p:cNvSpPr/>
          <p:nvPr/>
        </p:nvSpPr>
        <p:spPr>
          <a:xfrm>
            <a:off x="4288762" y="2265716"/>
            <a:ext cx="60959" cy="3287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A7C7F52-9E66-F0AA-628B-C77E843DDA5B}"/>
              </a:ext>
            </a:extLst>
          </p:cNvPr>
          <p:cNvSpPr/>
          <p:nvPr/>
        </p:nvSpPr>
        <p:spPr>
          <a:xfrm>
            <a:off x="4905967" y="3245001"/>
            <a:ext cx="60959" cy="32875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B70BBA-F8D5-E3D0-BAF1-24F3D226F106}"/>
              </a:ext>
            </a:extLst>
          </p:cNvPr>
          <p:cNvSpPr/>
          <p:nvPr/>
        </p:nvSpPr>
        <p:spPr>
          <a:xfrm>
            <a:off x="5526410" y="4260929"/>
            <a:ext cx="60959" cy="3287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EE8CE95-AC64-CDB4-BDB7-8524B34CF23A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5063307" y="3658737"/>
            <a:ext cx="4095971" cy="0"/>
          </a:xfrm>
          <a:prstGeom prst="line">
            <a:avLst/>
          </a:prstGeom>
          <a:ln w="127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CE7725B-0CDA-4A02-1ABA-984A70EC5059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5695653" y="2430092"/>
            <a:ext cx="3463625" cy="1228645"/>
          </a:xfrm>
          <a:prstGeom prst="line">
            <a:avLst/>
          </a:prstGeom>
          <a:ln w="127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5862CD7-E233-A3C0-61F5-28A55E01BCC2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446103" y="2682169"/>
            <a:ext cx="4713175" cy="976569"/>
          </a:xfrm>
          <a:prstGeom prst="line">
            <a:avLst/>
          </a:prstGeom>
          <a:ln w="127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FF57A36-8999-A2D4-C207-984DBA40550D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5695653" y="3658738"/>
            <a:ext cx="3463625" cy="1000543"/>
          </a:xfrm>
          <a:prstGeom prst="line">
            <a:avLst/>
          </a:prstGeom>
          <a:ln w="127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31467B6-4369-4F05-A95D-260550B1670A}"/>
                  </a:ext>
                </a:extLst>
              </p:cNvPr>
              <p:cNvSpPr txBox="1"/>
              <p:nvPr/>
            </p:nvSpPr>
            <p:spPr>
              <a:xfrm>
                <a:off x="4406184" y="1690688"/>
                <a:ext cx="114475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zh-CN" sz="1600" b="1" dirty="0"/>
                  <a:t>Layer </a:t>
                </a:r>
                <a14:m>
                  <m:oMath xmlns:m="http://schemas.openxmlformats.org/officeDocument/2006/math">
                    <m:r>
                      <a:rPr lang="en-GB" altLang="zh-CN" sz="1600" b="1" i="1" dirty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endParaRPr lang="zh-CN" altLang="en-US" sz="1600" b="1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31467B6-4369-4F05-A95D-260550B16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184" y="1690688"/>
                <a:ext cx="1144755" cy="338554"/>
              </a:xfrm>
              <a:prstGeom prst="rect">
                <a:avLst/>
              </a:prstGeom>
              <a:blipFill>
                <a:blip r:embed="rId3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6F3E8E3-51C7-A4A3-AD26-5C4A9F3BE9C0}"/>
                  </a:ext>
                </a:extLst>
              </p:cNvPr>
              <p:cNvSpPr txBox="1"/>
              <p:nvPr/>
            </p:nvSpPr>
            <p:spPr>
              <a:xfrm>
                <a:off x="8672748" y="1688461"/>
                <a:ext cx="122763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zh-CN" sz="1600" b="1" dirty="0"/>
                  <a:t>Layer </a:t>
                </a:r>
                <a14:m>
                  <m:oMath xmlns:m="http://schemas.openxmlformats.org/officeDocument/2006/math">
                    <m:r>
                      <a:rPr lang="en-GB" altLang="zh-CN" sz="1600" b="1" i="1" dirty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altLang="zh-CN" sz="16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zh-CN" altLang="en-US" sz="1600" b="1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6F3E8E3-51C7-A4A3-AD26-5C4A9F3BE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748" y="1688461"/>
                <a:ext cx="1227632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6514CA58-FBD8-5DEB-FC4E-C1CA2B8CD306}"/>
              </a:ext>
            </a:extLst>
          </p:cNvPr>
          <p:cNvSpPr/>
          <p:nvPr/>
        </p:nvSpPr>
        <p:spPr>
          <a:xfrm>
            <a:off x="4489084" y="3049020"/>
            <a:ext cx="253721" cy="2428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10B1AD9-D1B0-33E1-B7EF-8896DDDFE01D}"/>
              </a:ext>
            </a:extLst>
          </p:cNvPr>
          <p:cNvSpPr/>
          <p:nvPr/>
        </p:nvSpPr>
        <p:spPr>
          <a:xfrm>
            <a:off x="4585463" y="2782060"/>
            <a:ext cx="60959" cy="3287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976C907-1E3E-AD6F-E3F3-640F9C6FD7ED}"/>
              </a:ext>
            </a:extLst>
          </p:cNvPr>
          <p:cNvSpPr/>
          <p:nvPr/>
        </p:nvSpPr>
        <p:spPr>
          <a:xfrm>
            <a:off x="5146697" y="2867948"/>
            <a:ext cx="253721" cy="2428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9257F3A-6BEA-2987-157C-776DF4EB0681}"/>
              </a:ext>
            </a:extLst>
          </p:cNvPr>
          <p:cNvSpPr/>
          <p:nvPr/>
        </p:nvSpPr>
        <p:spPr>
          <a:xfrm>
            <a:off x="5243077" y="2600988"/>
            <a:ext cx="60959" cy="328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3DCB335-2E68-7907-E28E-1DE3DB84617F}"/>
              </a:ext>
            </a:extLst>
          </p:cNvPr>
          <p:cNvSpPr/>
          <p:nvPr/>
        </p:nvSpPr>
        <p:spPr>
          <a:xfrm>
            <a:off x="5116586" y="4041411"/>
            <a:ext cx="253721" cy="2428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DA72780-0E00-2BC0-F3FD-41CF8355F165}"/>
              </a:ext>
            </a:extLst>
          </p:cNvPr>
          <p:cNvSpPr/>
          <p:nvPr/>
        </p:nvSpPr>
        <p:spPr>
          <a:xfrm>
            <a:off x="5212966" y="3774450"/>
            <a:ext cx="60959" cy="3287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172DDFE0-CF69-1156-2443-BA09DA727CBB}"/>
              </a:ext>
            </a:extLst>
          </p:cNvPr>
          <p:cNvSpPr/>
          <p:nvPr/>
        </p:nvSpPr>
        <p:spPr>
          <a:xfrm>
            <a:off x="8567972" y="2561983"/>
            <a:ext cx="253721" cy="24037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AEC4854F-82FC-B184-64F4-1ACAAAFB8467}"/>
              </a:ext>
            </a:extLst>
          </p:cNvPr>
          <p:cNvSpPr/>
          <p:nvPr/>
        </p:nvSpPr>
        <p:spPr>
          <a:xfrm>
            <a:off x="9817521" y="2309907"/>
            <a:ext cx="253721" cy="24037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06530E4F-2CD6-D719-14A1-BF69264E21D9}"/>
              </a:ext>
            </a:extLst>
          </p:cNvPr>
          <p:cNvSpPr/>
          <p:nvPr/>
        </p:nvSpPr>
        <p:spPr>
          <a:xfrm>
            <a:off x="9185176" y="3538552"/>
            <a:ext cx="253721" cy="24037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FD7DA3BC-19C3-00A4-C285-6AC3692C59ED}"/>
              </a:ext>
            </a:extLst>
          </p:cNvPr>
          <p:cNvSpPr/>
          <p:nvPr/>
        </p:nvSpPr>
        <p:spPr>
          <a:xfrm>
            <a:off x="9817521" y="4539095"/>
            <a:ext cx="253721" cy="24037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70759D4B-95CD-C65B-5E4E-5A7E2937406E}"/>
              </a:ext>
            </a:extLst>
          </p:cNvPr>
          <p:cNvCxnSpPr>
            <a:cxnSpLocks/>
            <a:stCxn id="42" idx="5"/>
            <a:endCxn id="44" idx="1"/>
          </p:cNvCxnSpPr>
          <p:nvPr/>
        </p:nvCxnSpPr>
        <p:spPr>
          <a:xfrm>
            <a:off x="8784536" y="2767153"/>
            <a:ext cx="437795" cy="8066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ECF811F-CB54-5255-F29F-9DB52BF41A24}"/>
              </a:ext>
            </a:extLst>
          </p:cNvPr>
          <p:cNvCxnSpPr>
            <a:cxnSpLocks/>
            <a:stCxn id="44" idx="7"/>
            <a:endCxn id="43" idx="3"/>
          </p:cNvCxnSpPr>
          <p:nvPr/>
        </p:nvCxnSpPr>
        <p:spPr>
          <a:xfrm flipV="1">
            <a:off x="9401740" y="2515076"/>
            <a:ext cx="452936" cy="10586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5EDEECDC-1087-5770-63C1-E340BA2AC8BF}"/>
              </a:ext>
            </a:extLst>
          </p:cNvPr>
          <p:cNvCxnSpPr>
            <a:cxnSpLocks/>
            <a:stCxn id="44" idx="5"/>
            <a:endCxn id="45" idx="1"/>
          </p:cNvCxnSpPr>
          <p:nvPr/>
        </p:nvCxnSpPr>
        <p:spPr>
          <a:xfrm>
            <a:off x="9401740" y="3743722"/>
            <a:ext cx="452936" cy="8305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3D704E98-2D09-12FC-DE67-32883D6F3029}"/>
              </a:ext>
            </a:extLst>
          </p:cNvPr>
          <p:cNvSpPr/>
          <p:nvPr/>
        </p:nvSpPr>
        <p:spPr>
          <a:xfrm>
            <a:off x="9913901" y="2030640"/>
            <a:ext cx="60959" cy="32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6F3BF53-9808-6744-2F9A-D68F68541BD7}"/>
              </a:ext>
            </a:extLst>
          </p:cNvPr>
          <p:cNvSpPr/>
          <p:nvPr/>
        </p:nvSpPr>
        <p:spPr>
          <a:xfrm>
            <a:off x="8664351" y="2265716"/>
            <a:ext cx="60959" cy="3287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C5FB02D-2EBB-1C9B-F129-49C2830C4293}"/>
              </a:ext>
            </a:extLst>
          </p:cNvPr>
          <p:cNvSpPr/>
          <p:nvPr/>
        </p:nvSpPr>
        <p:spPr>
          <a:xfrm>
            <a:off x="9901999" y="4260929"/>
            <a:ext cx="60959" cy="3287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05D3A9E-FFEC-A178-3A30-94560A61C347}"/>
              </a:ext>
            </a:extLst>
          </p:cNvPr>
          <p:cNvSpPr/>
          <p:nvPr/>
        </p:nvSpPr>
        <p:spPr>
          <a:xfrm>
            <a:off x="8864673" y="3049020"/>
            <a:ext cx="253721" cy="2428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17F815D-BBE3-CD0A-A8A1-1DD704DB1EF9}"/>
              </a:ext>
            </a:extLst>
          </p:cNvPr>
          <p:cNvSpPr/>
          <p:nvPr/>
        </p:nvSpPr>
        <p:spPr>
          <a:xfrm>
            <a:off x="8961053" y="2782060"/>
            <a:ext cx="60959" cy="3287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7E48C81-5298-B884-CA1F-ADCA95F93C3D}"/>
              </a:ext>
            </a:extLst>
          </p:cNvPr>
          <p:cNvSpPr/>
          <p:nvPr/>
        </p:nvSpPr>
        <p:spPr>
          <a:xfrm>
            <a:off x="9522286" y="2867948"/>
            <a:ext cx="253721" cy="2428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2E76878-B340-0161-273F-3CEF276FC72F}"/>
              </a:ext>
            </a:extLst>
          </p:cNvPr>
          <p:cNvSpPr/>
          <p:nvPr/>
        </p:nvSpPr>
        <p:spPr>
          <a:xfrm>
            <a:off x="9618666" y="2600988"/>
            <a:ext cx="60959" cy="328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E367BE5-8474-7E63-4D87-8CC90D6F5FF4}"/>
              </a:ext>
            </a:extLst>
          </p:cNvPr>
          <p:cNvSpPr/>
          <p:nvPr/>
        </p:nvSpPr>
        <p:spPr>
          <a:xfrm>
            <a:off x="9492176" y="4041411"/>
            <a:ext cx="253721" cy="2428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4FEB564-026E-657C-317A-C4533B78EAC2}"/>
              </a:ext>
            </a:extLst>
          </p:cNvPr>
          <p:cNvSpPr/>
          <p:nvPr/>
        </p:nvSpPr>
        <p:spPr>
          <a:xfrm>
            <a:off x="9588555" y="3774450"/>
            <a:ext cx="60959" cy="3287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0A97328-544C-964F-0A19-8150997B3140}"/>
              </a:ext>
            </a:extLst>
          </p:cNvPr>
          <p:cNvSpPr/>
          <p:nvPr/>
        </p:nvSpPr>
        <p:spPr>
          <a:xfrm>
            <a:off x="9281555" y="3245001"/>
            <a:ext cx="60959" cy="3287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1E682F7F-966E-414B-C576-5ED8B6587EFD}"/>
              </a:ext>
            </a:extLst>
          </p:cNvPr>
          <p:cNvCxnSpPr>
            <a:cxnSpLocks/>
            <a:stCxn id="32" idx="3"/>
            <a:endCxn id="53" idx="1"/>
          </p:cNvCxnSpPr>
          <p:nvPr/>
        </p:nvCxnSpPr>
        <p:spPr>
          <a:xfrm>
            <a:off x="4742805" y="3170452"/>
            <a:ext cx="4121868" cy="0"/>
          </a:xfrm>
          <a:prstGeom prst="line">
            <a:avLst/>
          </a:prstGeom>
          <a:ln w="12700" cap="flat" cmpd="sng" algn="ctr">
            <a:solidFill>
              <a:schemeClr val="bg1">
                <a:lumMod val="65000"/>
              </a:schemeClr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531B876-94DB-FE28-8AE0-4A39726AECD3}"/>
              </a:ext>
            </a:extLst>
          </p:cNvPr>
          <p:cNvCxnSpPr>
            <a:cxnSpLocks/>
            <a:stCxn id="34" idx="3"/>
            <a:endCxn id="53" idx="1"/>
          </p:cNvCxnSpPr>
          <p:nvPr/>
        </p:nvCxnSpPr>
        <p:spPr>
          <a:xfrm>
            <a:off x="5400418" y="2989380"/>
            <a:ext cx="3464255" cy="181072"/>
          </a:xfrm>
          <a:prstGeom prst="line">
            <a:avLst/>
          </a:prstGeom>
          <a:ln w="12700" cap="flat" cmpd="sng" algn="ctr">
            <a:solidFill>
              <a:schemeClr val="bg1">
                <a:lumMod val="65000"/>
              </a:schemeClr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9D2FD6C-FE5E-1563-4BA4-87A68950B47B}"/>
              </a:ext>
            </a:extLst>
          </p:cNvPr>
          <p:cNvCxnSpPr>
            <a:cxnSpLocks/>
            <a:stCxn id="36" idx="3"/>
            <a:endCxn id="53" idx="1"/>
          </p:cNvCxnSpPr>
          <p:nvPr/>
        </p:nvCxnSpPr>
        <p:spPr>
          <a:xfrm flipV="1">
            <a:off x="5370307" y="3170453"/>
            <a:ext cx="3494365" cy="992391"/>
          </a:xfrm>
          <a:prstGeom prst="line">
            <a:avLst/>
          </a:prstGeom>
          <a:ln w="12700" cap="flat" cmpd="sng" algn="ctr">
            <a:solidFill>
              <a:schemeClr val="bg1">
                <a:lumMod val="65000"/>
              </a:schemeClr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内容占位符 2">
            <a:extLst>
              <a:ext uri="{FF2B5EF4-FFF2-40B4-BE49-F238E27FC236}">
                <a16:creationId xmlns:a16="http://schemas.microsoft.com/office/drawing/2014/main" id="{1080CEDA-999F-0AB1-1AAE-BE6AE8B95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881" y="5299788"/>
            <a:ext cx="10323491" cy="100054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8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Heterogeneous graphs </a:t>
            </a:r>
            <a:r>
              <a:rPr lang="en-US" altLang="zh-CN" sz="1867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the incorporation of multiple features defined across various node categories</a:t>
            </a:r>
            <a:r>
              <a:rPr lang="en-US" altLang="zh-CN" sz="18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enhancing the representation of complex data relationships.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622E650-7C2F-F116-3A8F-ECCDD6086027}"/>
              </a:ext>
            </a:extLst>
          </p:cNvPr>
          <p:cNvSpPr txBox="1"/>
          <p:nvPr/>
        </p:nvSpPr>
        <p:spPr>
          <a:xfrm>
            <a:off x="855881" y="1718801"/>
            <a:ext cx="3134523" cy="1446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33" b="1" dirty="0">
                <a:latin typeface="Arial" panose="020B0604020202020204" pitchFamily="34" charset="0"/>
                <a:cs typeface="Arial" panose="020B0604020202020204" pitchFamily="34" charset="0"/>
              </a:rPr>
              <a:t>Node Signals: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sz="1867" dirty="0">
                <a:latin typeface="Arial" panose="020B0604020202020204" pitchFamily="34" charset="0"/>
                <a:cs typeface="Arial" panose="020B0604020202020204" pitchFamily="34" charset="0"/>
              </a:rPr>
              <a:t>Functional time series.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sz="1867" dirty="0">
                <a:latin typeface="Arial" panose="020B0604020202020204" pitchFamily="34" charset="0"/>
                <a:cs typeface="Arial" panose="020B0604020202020204" pitchFamily="34" charset="0"/>
              </a:rPr>
              <a:t>Functional connectivity.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sz="1867" dirty="0">
                <a:latin typeface="Arial" panose="020B0604020202020204" pitchFamily="34" charset="0"/>
                <a:cs typeface="Arial" panose="020B0604020202020204" pitchFamily="34" charset="0"/>
              </a:rPr>
              <a:t>Graph metrics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AB87782-9061-C956-C514-B9EA8AD757D1}"/>
              </a:ext>
            </a:extLst>
          </p:cNvPr>
          <p:cNvSpPr txBox="1"/>
          <p:nvPr/>
        </p:nvSpPr>
        <p:spPr>
          <a:xfrm>
            <a:off x="859827" y="3470441"/>
            <a:ext cx="3134523" cy="1159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33" b="1" dirty="0">
                <a:latin typeface="Arial" panose="020B0604020202020204" pitchFamily="34" charset="0"/>
                <a:cs typeface="Arial" panose="020B0604020202020204" pitchFamily="34" charset="0"/>
              </a:rPr>
              <a:t>Edge Signals: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sz="1867" dirty="0">
                <a:latin typeface="Arial" panose="020B0604020202020204" pitchFamily="34" charset="0"/>
                <a:cs typeface="Arial" panose="020B0604020202020204" pitchFamily="34" charset="0"/>
              </a:rPr>
              <a:t>Functional connectivity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sz="1867" dirty="0">
                <a:latin typeface="Arial" panose="020B0604020202020204" pitchFamily="34" charset="0"/>
                <a:cs typeface="Arial" panose="020B0604020202020204" pitchFamily="34" charset="0"/>
              </a:rPr>
              <a:t>path length</a:t>
            </a:r>
          </a:p>
        </p:txBody>
      </p:sp>
    </p:spTree>
    <p:extLst>
      <p:ext uri="{BB962C8B-B14F-4D97-AF65-F5344CB8AC3E}">
        <p14:creationId xmlns:p14="http://schemas.microsoft.com/office/powerpoint/2010/main" val="126127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2" grpId="0" animBg="1"/>
      <p:bldP spid="43" grpId="0" animBg="1"/>
      <p:bldP spid="44" grpId="0" animBg="1"/>
      <p:bldP spid="45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71" grpId="0" build="p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A3ED15CF-9C8E-94B3-D0DD-C22609E58609}"/>
              </a:ext>
            </a:extLst>
          </p:cNvPr>
          <p:cNvSpPr/>
          <p:nvPr/>
        </p:nvSpPr>
        <p:spPr>
          <a:xfrm>
            <a:off x="1845239" y="2250019"/>
            <a:ext cx="1434976" cy="10778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DCD613-612F-71ED-4E17-9A299C42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20" y="3940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Simplex and Boundary Operator </a:t>
            </a:r>
            <a:endParaRPr lang="zh-CN" altLang="en-US" sz="3200" b="1" dirty="0"/>
          </a:p>
        </p:txBody>
      </p:sp>
      <p:sp>
        <p:nvSpPr>
          <p:cNvPr id="6" name="流程图: 接点 5">
            <a:extLst>
              <a:ext uri="{FF2B5EF4-FFF2-40B4-BE49-F238E27FC236}">
                <a16:creationId xmlns:a16="http://schemas.microsoft.com/office/drawing/2014/main" id="{25EC06AC-314B-983C-B7A5-6EE8BC27813F}"/>
              </a:ext>
            </a:extLst>
          </p:cNvPr>
          <p:cNvSpPr/>
          <p:nvPr/>
        </p:nvSpPr>
        <p:spPr>
          <a:xfrm>
            <a:off x="1800837" y="3209503"/>
            <a:ext cx="231943" cy="236807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07D25083-D817-B1E2-7E14-1C74EB9E15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6139" y="3282951"/>
          <a:ext cx="338811" cy="51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50480" imgH="229320" progId="Equation.AxMath">
                  <p:embed/>
                </p:oleObj>
              </mc:Choice>
              <mc:Fallback>
                <p:oleObj name="AxMath" r:id="rId3" imgW="150480" imgH="22932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07D25083-D817-B1E2-7E14-1C74EB9E15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6139" y="3282951"/>
                        <a:ext cx="338811" cy="513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35246B15-EC44-822B-30A1-C07ED054A9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33233" y="3282951"/>
          <a:ext cx="356643" cy="51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9120" imgH="229320" progId="Equation.AxMath">
                  <p:embed/>
                </p:oleObj>
              </mc:Choice>
              <mc:Fallback>
                <p:oleObj name="AxMath" r:id="rId5" imgW="159120" imgH="22932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35246B15-EC44-822B-30A1-C07ED054A9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3233" y="3282951"/>
                        <a:ext cx="356643" cy="513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CA0EB530-0AC3-4733-44CE-C1827AF278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74901" y="1640418"/>
          <a:ext cx="353076" cy="51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57680" imgH="229320" progId="Equation.AxMath">
                  <p:embed/>
                </p:oleObj>
              </mc:Choice>
              <mc:Fallback>
                <p:oleObj name="AxMath" r:id="rId7" imgW="157680" imgH="229320" progId="Equation.AxMath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CA0EB530-0AC3-4733-44CE-C1827AF278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74901" y="1640418"/>
                        <a:ext cx="353076" cy="513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E088FAC9-0510-8EFD-6619-82918FA750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6307" y="2363514"/>
          <a:ext cx="442237" cy="51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97280" imgH="229320" progId="Equation.AxMath">
                  <p:embed/>
                </p:oleObj>
              </mc:Choice>
              <mc:Fallback>
                <p:oleObj name="AxMath" r:id="rId9" imgW="197280" imgH="229320" progId="Equation.AxMath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E088FAC9-0510-8EFD-6619-82918FA750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16307" y="2363514"/>
                        <a:ext cx="442237" cy="513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5B2202AC-C465-C852-BF9A-08C794C5C1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29954" y="2363514"/>
          <a:ext cx="442237" cy="51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97280" imgH="229320" progId="Equation.AxMath">
                  <p:embed/>
                </p:oleObj>
              </mc:Choice>
              <mc:Fallback>
                <p:oleObj name="AxMath" r:id="rId11" imgW="197280" imgH="229320" progId="Equation.AxMath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5B2202AC-C465-C852-BF9A-08C794C5C1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29954" y="2363514"/>
                        <a:ext cx="442237" cy="513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FFA650EC-3B49-5087-FB17-6B16C28CB1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3151" y="3291418"/>
          <a:ext cx="452936" cy="51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00880" imgH="229320" progId="Equation.AxMath">
                  <p:embed/>
                </p:oleObj>
              </mc:Choice>
              <mc:Fallback>
                <p:oleObj name="AxMath" r:id="rId13" imgW="200880" imgH="229320" progId="Equation.AxMath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FFA650EC-3B49-5087-FB17-6B16C28CB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43151" y="3291418"/>
                        <a:ext cx="452936" cy="513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15BAC4EF-6515-B737-FEFE-59FB7FBCFBF9}"/>
              </a:ext>
            </a:extLst>
          </p:cNvPr>
          <p:cNvSpPr/>
          <p:nvPr/>
        </p:nvSpPr>
        <p:spPr>
          <a:xfrm>
            <a:off x="2450014" y="2146095"/>
            <a:ext cx="231943" cy="236807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B2776A7C-806C-7F0B-F09A-8F9B5491B46B}"/>
              </a:ext>
            </a:extLst>
          </p:cNvPr>
          <p:cNvSpPr/>
          <p:nvPr/>
        </p:nvSpPr>
        <p:spPr>
          <a:xfrm>
            <a:off x="3108907" y="3204595"/>
            <a:ext cx="231943" cy="236807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C18352EF-87CD-ACA9-57DD-C0B4AD03D6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48953" y="2679751"/>
          <a:ext cx="292447" cy="51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30680" imgH="229320" progId="Equation.AxMath">
                  <p:embed/>
                </p:oleObj>
              </mc:Choice>
              <mc:Fallback>
                <p:oleObj name="AxMath" r:id="rId15" imgW="130680" imgH="229320" progId="Equation.AxMath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C18352EF-87CD-ACA9-57DD-C0B4AD03D6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48953" y="2679751"/>
                        <a:ext cx="292447" cy="513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C2E031B3-E3EA-FA60-9B5E-346625F83B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54528" y="2308138"/>
          <a:ext cx="2120025" cy="1279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104480" imgH="667080" progId="Equation.AxMath">
                  <p:embed/>
                </p:oleObj>
              </mc:Choice>
              <mc:Fallback>
                <p:oleObj name="AxMath" r:id="rId17" imgW="1104480" imgH="667080" progId="Equation.AxMath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C2E031B3-E3EA-FA60-9B5E-346625F83B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954528" y="2308138"/>
                        <a:ext cx="2120025" cy="12793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>
            <a:extLst>
              <a:ext uri="{FF2B5EF4-FFF2-40B4-BE49-F238E27FC236}">
                <a16:creationId xmlns:a16="http://schemas.microsoft.com/office/drawing/2014/main" id="{9D4FFF0B-C536-F3BC-FEC0-4917B0958036}"/>
              </a:ext>
            </a:extLst>
          </p:cNvPr>
          <p:cNvSpPr txBox="1"/>
          <p:nvPr/>
        </p:nvSpPr>
        <p:spPr>
          <a:xfrm>
            <a:off x="6214649" y="1719660"/>
            <a:ext cx="3446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Simplicial Complex</a:t>
            </a:r>
            <a:endParaRPr lang="zh-CN" altLang="en-US" sz="2400" b="1" dirty="0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EC2CC96-9F9B-139C-2542-6FC3E33CEAF0}"/>
              </a:ext>
            </a:extLst>
          </p:cNvPr>
          <p:cNvCxnSpPr>
            <a:cxnSpLocks/>
          </p:cNvCxnSpPr>
          <p:nvPr/>
        </p:nvCxnSpPr>
        <p:spPr>
          <a:xfrm>
            <a:off x="5579005" y="5623784"/>
            <a:ext cx="496259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BE8A58A7-217A-F82E-208C-EC12270FDB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66129" y="5026286"/>
          <a:ext cx="3326632" cy="1202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1847520" imgH="667080" progId="Equation.AxMath">
                  <p:embed/>
                </p:oleObj>
              </mc:Choice>
              <mc:Fallback>
                <p:oleObj name="AxMath" r:id="rId19" imgW="1847520" imgH="667080" progId="Equation.AxMath">
                  <p:embed/>
                  <p:pic>
                    <p:nvPicPr>
                      <p:cNvPr id="47" name="对象 46">
                        <a:extLst>
                          <a:ext uri="{FF2B5EF4-FFF2-40B4-BE49-F238E27FC236}">
                            <a16:creationId xmlns:a16="http://schemas.microsoft.com/office/drawing/2014/main" id="{BE8A58A7-217A-F82E-208C-EC12270FD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66129" y="5026286"/>
                        <a:ext cx="3326632" cy="12022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452322C0-0095-DAA1-E743-C8545DC4AF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15222" y="4937308"/>
          <a:ext cx="3414857" cy="1262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1" imgW="1894320" imgH="699840" progId="Equation.AxMath">
                  <p:embed/>
                </p:oleObj>
              </mc:Choice>
              <mc:Fallback>
                <p:oleObj name="AxMath" r:id="rId21" imgW="1894320" imgH="699840" progId="Equation.AxMath">
                  <p:embed/>
                  <p:pic>
                    <p:nvPicPr>
                      <p:cNvPr id="48" name="对象 47">
                        <a:extLst>
                          <a:ext uri="{FF2B5EF4-FFF2-40B4-BE49-F238E27FC236}">
                            <a16:creationId xmlns:a16="http://schemas.microsoft.com/office/drawing/2014/main" id="{452322C0-0095-DAA1-E743-C8545DC4AF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15222" y="4937308"/>
                        <a:ext cx="3414857" cy="1262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FBF92771-A602-2E51-240E-C0AEE56477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29446" y="4647421"/>
          <a:ext cx="294281" cy="378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3" imgW="177120" imgH="229320" progId="Equation.AxMath">
                  <p:embed/>
                </p:oleObj>
              </mc:Choice>
              <mc:Fallback>
                <p:oleObj name="AxMath" r:id="rId23" imgW="177120" imgH="229320" progId="Equation.AxMath">
                  <p:embed/>
                  <p:pic>
                    <p:nvPicPr>
                      <p:cNvPr id="49" name="对象 48">
                        <a:extLst>
                          <a:ext uri="{FF2B5EF4-FFF2-40B4-BE49-F238E27FC236}">
                            <a16:creationId xmlns:a16="http://schemas.microsoft.com/office/drawing/2014/main" id="{FBF92771-A602-2E51-240E-C0AEE56477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329446" y="4647421"/>
                        <a:ext cx="294281" cy="378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041A898-394E-00CB-0B3F-0B823927C605}"/>
                  </a:ext>
                </a:extLst>
              </p:cNvPr>
              <p:cNvSpPr txBox="1"/>
              <p:nvPr/>
            </p:nvSpPr>
            <p:spPr>
              <a:xfrm>
                <a:off x="2741400" y="4175381"/>
                <a:ext cx="5158785" cy="6669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67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zh-CN" altLang="en-US" sz="1867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oundary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7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67" b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altLang="zh-CN" sz="1867" b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67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1867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zh-CN" altLang="en-US" sz="1867" dirty="0">
                    <a:latin typeface="Arial" panose="020B0604020202020204" pitchFamily="34" charset="0"/>
                    <a:cs typeface="Arial" panose="020B0604020202020204" pitchFamily="34" charset="0"/>
                  </a:rPr>
                  <a:t>encodes how two nodes </a:t>
                </a:r>
                <a:r>
                  <a:rPr lang="en-US" altLang="zh-CN" sz="1867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67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867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867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zh-CN" altLang="en-US" sz="1867" dirty="0">
                    <a:latin typeface="Arial" panose="020B0604020202020204" pitchFamily="34" charset="0"/>
                    <a:cs typeface="Arial" panose="020B0604020202020204" pitchFamily="34" charset="0"/>
                  </a:rPr>
                  <a:t> are connecting to form an edge </a:t>
                </a:r>
                <a:r>
                  <a:rPr lang="en-US" altLang="zh-CN" sz="1867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67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867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67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 sz="1867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041A898-394E-00CB-0B3F-0B823927C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400" y="4175381"/>
                <a:ext cx="5158785" cy="666977"/>
              </a:xfrm>
              <a:prstGeom prst="rect">
                <a:avLst/>
              </a:prstGeom>
              <a:blipFill>
                <a:blip r:embed="rId25"/>
                <a:stretch>
                  <a:fillRect l="-236" t="-4587" r="-236" b="-14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3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A3ED15CF-9C8E-94B3-D0DD-C22609E58609}"/>
              </a:ext>
            </a:extLst>
          </p:cNvPr>
          <p:cNvSpPr/>
          <p:nvPr/>
        </p:nvSpPr>
        <p:spPr>
          <a:xfrm>
            <a:off x="1845239" y="2250019"/>
            <a:ext cx="1434976" cy="10778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DCD613-612F-71ED-4E17-9A299C42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20" y="3940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Simplex and Boundary Operator </a:t>
            </a:r>
            <a:endParaRPr lang="zh-CN" altLang="en-US" sz="3200" b="1" dirty="0"/>
          </a:p>
        </p:txBody>
      </p:sp>
      <p:sp>
        <p:nvSpPr>
          <p:cNvPr id="6" name="流程图: 接点 5">
            <a:extLst>
              <a:ext uri="{FF2B5EF4-FFF2-40B4-BE49-F238E27FC236}">
                <a16:creationId xmlns:a16="http://schemas.microsoft.com/office/drawing/2014/main" id="{25EC06AC-314B-983C-B7A5-6EE8BC27813F}"/>
              </a:ext>
            </a:extLst>
          </p:cNvPr>
          <p:cNvSpPr/>
          <p:nvPr/>
        </p:nvSpPr>
        <p:spPr>
          <a:xfrm>
            <a:off x="1800837" y="3209503"/>
            <a:ext cx="231943" cy="236807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07D25083-D817-B1E2-7E14-1C74EB9E15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6139" y="3282951"/>
          <a:ext cx="338811" cy="51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3" imgW="150480" imgH="229320" progId="Equation.AxMath">
                  <p:embed/>
                </p:oleObj>
              </mc:Choice>
              <mc:Fallback>
                <p:oleObj name="AxMath" r:id="rId3" imgW="150480" imgH="22932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07D25083-D817-B1E2-7E14-1C74EB9E15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6139" y="3282951"/>
                        <a:ext cx="338811" cy="513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35246B15-EC44-822B-30A1-C07ED054A9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33233" y="3282951"/>
          <a:ext cx="356643" cy="51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59120" imgH="229320" progId="Equation.AxMath">
                  <p:embed/>
                </p:oleObj>
              </mc:Choice>
              <mc:Fallback>
                <p:oleObj name="AxMath" r:id="rId5" imgW="159120" imgH="22932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35246B15-EC44-822B-30A1-C07ED054A9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3233" y="3282951"/>
                        <a:ext cx="356643" cy="513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CA0EB530-0AC3-4733-44CE-C1827AF278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74901" y="1640418"/>
          <a:ext cx="353076" cy="51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7" imgW="157680" imgH="229320" progId="Equation.AxMath">
                  <p:embed/>
                </p:oleObj>
              </mc:Choice>
              <mc:Fallback>
                <p:oleObj name="AxMath" r:id="rId7" imgW="157680" imgH="229320" progId="Equation.AxMath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CA0EB530-0AC3-4733-44CE-C1827AF278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74901" y="1640418"/>
                        <a:ext cx="353076" cy="513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E088FAC9-0510-8EFD-6619-82918FA750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6307" y="2363514"/>
          <a:ext cx="442237" cy="51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9" imgW="197280" imgH="229320" progId="Equation.AxMath">
                  <p:embed/>
                </p:oleObj>
              </mc:Choice>
              <mc:Fallback>
                <p:oleObj name="AxMath" r:id="rId9" imgW="197280" imgH="229320" progId="Equation.AxMath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E088FAC9-0510-8EFD-6619-82918FA750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16307" y="2363514"/>
                        <a:ext cx="442237" cy="513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5B2202AC-C465-C852-BF9A-08C794C5C1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29954" y="2363514"/>
          <a:ext cx="442237" cy="51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1" imgW="197280" imgH="229320" progId="Equation.AxMath">
                  <p:embed/>
                </p:oleObj>
              </mc:Choice>
              <mc:Fallback>
                <p:oleObj name="AxMath" r:id="rId11" imgW="197280" imgH="229320" progId="Equation.AxMath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5B2202AC-C465-C852-BF9A-08C794C5C1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29954" y="2363514"/>
                        <a:ext cx="442237" cy="513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FFA650EC-3B49-5087-FB17-6B16C28CB1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3151" y="3291418"/>
          <a:ext cx="452936" cy="51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3" imgW="200880" imgH="229320" progId="Equation.AxMath">
                  <p:embed/>
                </p:oleObj>
              </mc:Choice>
              <mc:Fallback>
                <p:oleObj name="AxMath" r:id="rId13" imgW="200880" imgH="229320" progId="Equation.AxMath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FFA650EC-3B49-5087-FB17-6B16C28CB1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43151" y="3291418"/>
                        <a:ext cx="452936" cy="513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15BAC4EF-6515-B737-FEFE-59FB7FBCFBF9}"/>
              </a:ext>
            </a:extLst>
          </p:cNvPr>
          <p:cNvSpPr/>
          <p:nvPr/>
        </p:nvSpPr>
        <p:spPr>
          <a:xfrm>
            <a:off x="2450014" y="2146095"/>
            <a:ext cx="231943" cy="236807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B2776A7C-806C-7F0B-F09A-8F9B5491B46B}"/>
              </a:ext>
            </a:extLst>
          </p:cNvPr>
          <p:cNvSpPr/>
          <p:nvPr/>
        </p:nvSpPr>
        <p:spPr>
          <a:xfrm>
            <a:off x="3108907" y="3204595"/>
            <a:ext cx="231943" cy="236807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C18352EF-87CD-ACA9-57DD-C0B4AD03D6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48953" y="2679751"/>
          <a:ext cx="292447" cy="51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5" imgW="130680" imgH="229320" progId="Equation.AxMath">
                  <p:embed/>
                </p:oleObj>
              </mc:Choice>
              <mc:Fallback>
                <p:oleObj name="AxMath" r:id="rId15" imgW="130680" imgH="229320" progId="Equation.AxMath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C18352EF-87CD-ACA9-57DD-C0B4AD03D6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48953" y="2679751"/>
                        <a:ext cx="292447" cy="513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C2E031B3-E3EA-FA60-9B5E-346625F83B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5757" y="2236851"/>
          <a:ext cx="2145819" cy="1294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7" imgW="1104480" imgH="667080" progId="Equation.AxMath">
                  <p:embed/>
                </p:oleObj>
              </mc:Choice>
              <mc:Fallback>
                <p:oleObj name="AxMath" r:id="rId17" imgW="1104480" imgH="667080" progId="Equation.AxMath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C2E031B3-E3EA-FA60-9B5E-346625F83B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845757" y="2236851"/>
                        <a:ext cx="2145819" cy="1294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>
            <a:extLst>
              <a:ext uri="{FF2B5EF4-FFF2-40B4-BE49-F238E27FC236}">
                <a16:creationId xmlns:a16="http://schemas.microsoft.com/office/drawing/2014/main" id="{9D4FFF0B-C536-F3BC-FEC0-4917B0958036}"/>
              </a:ext>
            </a:extLst>
          </p:cNvPr>
          <p:cNvSpPr txBox="1"/>
          <p:nvPr/>
        </p:nvSpPr>
        <p:spPr>
          <a:xfrm>
            <a:off x="6214649" y="1719660"/>
            <a:ext cx="3446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Simplicial Complex</a:t>
            </a:r>
            <a:endParaRPr lang="zh-CN" altLang="en-US" sz="2400" b="1" dirty="0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EC2CC96-9F9B-139C-2542-6FC3E33CEAF0}"/>
              </a:ext>
            </a:extLst>
          </p:cNvPr>
          <p:cNvCxnSpPr>
            <a:cxnSpLocks/>
          </p:cNvCxnSpPr>
          <p:nvPr/>
        </p:nvCxnSpPr>
        <p:spPr>
          <a:xfrm>
            <a:off x="6587267" y="5550723"/>
            <a:ext cx="496259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BE8A58A7-217A-F82E-208C-EC12270FDB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53810" y="4954054"/>
          <a:ext cx="2207093" cy="1216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9" imgW="1209600" imgH="667080" progId="Equation.AxMath">
                  <p:embed/>
                </p:oleObj>
              </mc:Choice>
              <mc:Fallback>
                <p:oleObj name="AxMath" r:id="rId19" imgW="1209600" imgH="667080" progId="Equation.AxMath">
                  <p:embed/>
                  <p:pic>
                    <p:nvPicPr>
                      <p:cNvPr id="47" name="对象 46">
                        <a:extLst>
                          <a:ext uri="{FF2B5EF4-FFF2-40B4-BE49-F238E27FC236}">
                            <a16:creationId xmlns:a16="http://schemas.microsoft.com/office/drawing/2014/main" id="{BE8A58A7-217A-F82E-208C-EC12270FDB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453810" y="4954054"/>
                        <a:ext cx="2207093" cy="1216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452322C0-0095-DAA1-E743-C8545DC4AF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1835" y="4930883"/>
          <a:ext cx="4121647" cy="1239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1" imgW="2259720" imgH="679680" progId="Equation.AxMath">
                  <p:embed/>
                </p:oleObj>
              </mc:Choice>
              <mc:Fallback>
                <p:oleObj name="AxMath" r:id="rId21" imgW="2259720" imgH="679680" progId="Equation.AxMath">
                  <p:embed/>
                  <p:pic>
                    <p:nvPicPr>
                      <p:cNvPr id="48" name="对象 47">
                        <a:extLst>
                          <a:ext uri="{FF2B5EF4-FFF2-40B4-BE49-F238E27FC236}">
                            <a16:creationId xmlns:a16="http://schemas.microsoft.com/office/drawing/2014/main" id="{452322C0-0095-DAA1-E743-C8545DC4AF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091835" y="4930883"/>
                        <a:ext cx="4121647" cy="1239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FBF92771-A602-2E51-240E-C0AEE56477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90983" y="4578248"/>
          <a:ext cx="302732" cy="375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23" imgW="183960" imgH="229320" progId="Equation.AxMath">
                  <p:embed/>
                </p:oleObj>
              </mc:Choice>
              <mc:Fallback>
                <p:oleObj name="AxMath" r:id="rId23" imgW="183960" imgH="229320" progId="Equation.AxMath">
                  <p:embed/>
                  <p:pic>
                    <p:nvPicPr>
                      <p:cNvPr id="49" name="对象 48">
                        <a:extLst>
                          <a:ext uri="{FF2B5EF4-FFF2-40B4-BE49-F238E27FC236}">
                            <a16:creationId xmlns:a16="http://schemas.microsoft.com/office/drawing/2014/main" id="{FBF92771-A602-2E51-240E-C0AEE56477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690983" y="4578248"/>
                        <a:ext cx="302732" cy="375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01761309-0EBD-0C47-A862-D2F12BFF88C2}"/>
                  </a:ext>
                </a:extLst>
              </p:cNvPr>
              <p:cNvSpPr txBox="1"/>
              <p:nvPr/>
            </p:nvSpPr>
            <p:spPr>
              <a:xfrm>
                <a:off x="2796087" y="4117901"/>
                <a:ext cx="5404023" cy="6669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67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boundary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7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67" b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altLang="zh-CN" sz="1867" b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867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1867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zh-CN" altLang="en-US" sz="1867" dirty="0">
                    <a:latin typeface="Arial" panose="020B0604020202020204" pitchFamily="34" charset="0"/>
                    <a:cs typeface="Arial" panose="020B0604020202020204" pitchFamily="34" charset="0"/>
                  </a:rPr>
                  <a:t>encodes how t</a:t>
                </a:r>
                <a:r>
                  <a:rPr lang="en-US" altLang="zh-CN" sz="1867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hree</a:t>
                </a:r>
                <a:r>
                  <a:rPr lang="zh-CN" altLang="en-US" sz="1867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67" dirty="0">
                    <a:latin typeface="Arial" panose="020B0604020202020204" pitchFamily="34" charset="0"/>
                    <a:cs typeface="Arial" panose="020B0604020202020204" pitchFamily="34" charset="0"/>
                  </a:rPr>
                  <a:t>edge</a:t>
                </a:r>
                <a:r>
                  <a:rPr lang="zh-CN" altLang="en-US" sz="1867" dirty="0">
                    <a:latin typeface="Arial" panose="020B0604020202020204" pitchFamily="34" charset="0"/>
                    <a:cs typeface="Arial" panose="020B0604020202020204" pitchFamily="34" charset="0"/>
                  </a:rPr>
                  <a:t>s </a:t>
                </a:r>
                <a:r>
                  <a:rPr lang="en-US" altLang="zh-CN" sz="1867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67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867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67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zh-CN" altLang="en-US" sz="1867" dirty="0">
                    <a:latin typeface="Arial" panose="020B0604020202020204" pitchFamily="34" charset="0"/>
                    <a:cs typeface="Arial" panose="020B0604020202020204" pitchFamily="34" charset="0"/>
                  </a:rPr>
                  <a:t> are connecting to form a </a:t>
                </a:r>
                <a:r>
                  <a:rPr lang="en-US" altLang="zh-CN" sz="1867" dirty="0">
                    <a:latin typeface="Arial" panose="020B0604020202020204" pitchFamily="34" charset="0"/>
                    <a:cs typeface="Arial" panose="020B0604020202020204" pitchFamily="34" charset="0"/>
                  </a:rPr>
                  <a:t>triangle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67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867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67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 sz="1867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01761309-0EBD-0C47-A862-D2F12BFF8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087" y="4117901"/>
                <a:ext cx="5404023" cy="666977"/>
              </a:xfrm>
              <a:prstGeom prst="rect">
                <a:avLst/>
              </a:prstGeom>
              <a:blipFill>
                <a:blip r:embed="rId25"/>
                <a:stretch>
                  <a:fillRect t="-4587" b="-14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23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ECE886D-8E0E-BEEF-D45F-3B326CBD0812}"/>
                  </a:ext>
                </a:extLst>
              </p:cNvPr>
              <p:cNvSpPr txBox="1"/>
              <p:nvPr/>
            </p:nvSpPr>
            <p:spPr>
              <a:xfrm>
                <a:off x="838200" y="4466176"/>
                <a:ext cx="10515600" cy="1029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377">
                  <a:lnSpc>
                    <a:spcPct val="150000"/>
                  </a:lnSpc>
                  <a:spcBef>
                    <a:spcPts val="1000"/>
                  </a:spcBef>
                  <a:defRPr/>
                </a:pPr>
                <a:r>
                  <a:rPr lang="en-US" altLang="zh-CN" sz="1867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where                                  . When </a:t>
                </a:r>
                <a14:m>
                  <m:oMath xmlns:m="http://schemas.openxmlformats.org/officeDocument/2006/math">
                    <m:r>
                      <a:rPr lang="en-US" altLang="zh-CN" sz="1867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67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1867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67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867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 is defined on the nodes of graph </a:t>
                </a:r>
                <a14:m>
                  <m:oMath xmlns:m="http://schemas.openxmlformats.org/officeDocument/2006/math">
                    <m:r>
                      <a:rPr lang="en-US" altLang="zh-CN" sz="1867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1867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. Likewise, when</a:t>
                </a:r>
              </a:p>
              <a:p>
                <a:pPr defTabSz="914377">
                  <a:lnSpc>
                    <a:spcPct val="150000"/>
                  </a:lnSpc>
                  <a:spcBef>
                    <a:spcPts val="1000"/>
                  </a:spcBef>
                  <a:defRPr/>
                </a:pPr>
                <a:r>
                  <a:rPr lang="en-US" altLang="zh-CN" sz="1867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67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67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1867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67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1867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 is defined on the edges of graph </a:t>
                </a:r>
                <a14:m>
                  <m:oMath xmlns:m="http://schemas.openxmlformats.org/officeDocument/2006/math">
                    <m:r>
                      <a:rPr lang="en-US" altLang="zh-CN" sz="1867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1867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.</a:t>
                </a:r>
                <a:endParaRPr lang="zh-CN" altLang="en-US" sz="1867" dirty="0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ECE886D-8E0E-BEEF-D45F-3B326CBD0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66176"/>
                <a:ext cx="10515600" cy="1029384"/>
              </a:xfrm>
              <a:prstGeom prst="rect">
                <a:avLst/>
              </a:prstGeom>
              <a:blipFill>
                <a:blip r:embed="rId3"/>
                <a:stretch>
                  <a:fillRect l="-522" b="-8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E41FAA82-33E4-3A39-2389-96CF40D149B1}"/>
              </a:ext>
            </a:extLst>
          </p:cNvPr>
          <p:cNvSpPr txBox="1"/>
          <p:nvPr/>
        </p:nvSpPr>
        <p:spPr>
          <a:xfrm>
            <a:off x="838200" y="2965860"/>
            <a:ext cx="10515600" cy="901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altLang="zh-CN" sz="1867" dirty="0">
                <a:solidFill>
                  <a:prstClr val="black"/>
                </a:solidFill>
                <a:latin typeface="Arial" charset="0"/>
                <a:cs typeface="Arial" charset="0"/>
              </a:rPr>
              <a:t>We can obtain orthonormal bases                         by solving eigensystem                        . A generic form of spectral filtering of a signal f on a heterogeneous graph G can be defined as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BEC5D8-EB45-440D-9CAA-545EADE5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b="1" dirty="0"/>
              <a:t>Hodge-Laplacian Operator and Spectral Filtering</a:t>
            </a:r>
            <a:endParaRPr lang="zh-CN" altLang="en-US" sz="32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7D7F80-3772-4E32-6383-D8091A7B9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60931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867" dirty="0">
                <a:solidFill>
                  <a:schemeClr val="tx1"/>
                </a:solidFill>
              </a:rPr>
              <a:t>We define k-</a:t>
            </a:r>
            <a:r>
              <a:rPr lang="en-US" altLang="zh-CN" sz="1867" dirty="0" err="1">
                <a:solidFill>
                  <a:schemeClr val="tx1"/>
                </a:solidFill>
              </a:rPr>
              <a:t>th</a:t>
            </a:r>
            <a:r>
              <a:rPr lang="en-US" altLang="zh-CN" sz="1867" dirty="0">
                <a:solidFill>
                  <a:schemeClr val="tx1"/>
                </a:solidFill>
              </a:rPr>
              <a:t> Hodge-Laplacian (HL) operators as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867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67" dirty="0">
              <a:solidFill>
                <a:schemeClr val="tx1"/>
              </a:solidFill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1346D17-3DD0-B0E9-6E6A-611EFAF114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43030" y="2513672"/>
          <a:ext cx="2595916" cy="390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4" imgW="1593000" imgH="240120" progId="Equation.AxMath">
                  <p:embed/>
                </p:oleObj>
              </mc:Choice>
              <mc:Fallback>
                <p:oleObj name="AxMath" r:id="rId4" imgW="1593000" imgH="240120" progId="Equation.AxMat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71346D17-3DD0-B0E9-6E6A-611EFAF114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43030" y="2513672"/>
                        <a:ext cx="2595916" cy="390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91E55D7A-868B-8AA5-8614-63CBEA5FC1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5036" y="3095111"/>
          <a:ext cx="1495952" cy="377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6" imgW="918360" imgH="231480" progId="Equation.AxMath">
                  <p:embed/>
                </p:oleObj>
              </mc:Choice>
              <mc:Fallback>
                <p:oleObj name="AxMath" r:id="rId6" imgW="918360" imgH="231480" progId="Equation.AxMat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91E55D7A-868B-8AA5-8614-63CBEA5FC1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45036" y="3095111"/>
                        <a:ext cx="1495952" cy="3778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1457E0FE-A9EE-3D75-939F-F5DFD3E49F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45596" y="3095111"/>
          <a:ext cx="1532185" cy="390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8" imgW="939960" imgH="240120" progId="Equation.AxMath">
                  <p:embed/>
                </p:oleObj>
              </mc:Choice>
              <mc:Fallback>
                <p:oleObj name="AxMath" r:id="rId8" imgW="939960" imgH="240120" progId="Equation.AxMat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1457E0FE-A9EE-3D75-939F-F5DFD3E49F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645596" y="3095111"/>
                        <a:ext cx="1532185" cy="390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5ABFC779-E82F-63F7-1B1C-EA3AC94C5C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1620" y="3854238"/>
          <a:ext cx="4159160" cy="79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0" imgW="2550960" imgH="485640" progId="Equation.AxMath">
                  <p:embed/>
                </p:oleObj>
              </mc:Choice>
              <mc:Fallback>
                <p:oleObj name="AxMath" r:id="rId10" imgW="2550960" imgH="485640" progId="Equation.AxMat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5ABFC779-E82F-63F7-1B1C-EA3AC94C5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11620" y="3854238"/>
                        <a:ext cx="4159160" cy="79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EA411574-2BDB-C1BF-9024-32D254CC31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3260" y="4385162"/>
          <a:ext cx="2166283" cy="79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12" imgW="1328760" imgH="485640" progId="Equation.AxMath">
                  <p:embed/>
                </p:oleObj>
              </mc:Choice>
              <mc:Fallback>
                <p:oleObj name="AxMath" r:id="rId12" imgW="1328760" imgH="485640" progId="Equation.AxMat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A411574-2BDB-C1BF-9024-32D254CC3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73260" y="4385162"/>
                        <a:ext cx="2166283" cy="79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425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9197</TotalTime>
  <Words>1238</Words>
  <Application>Microsoft Office PowerPoint</Application>
  <PresentationFormat>宽屏</PresentationFormat>
  <Paragraphs>155</Paragraphs>
  <Slides>27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</vt:lpstr>
      <vt:lpstr>Arial</vt:lpstr>
      <vt:lpstr>Calibri</vt:lpstr>
      <vt:lpstr>Cambria Math</vt:lpstr>
      <vt:lpstr>Roboto</vt:lpstr>
      <vt:lpstr>Office Theme</vt:lpstr>
      <vt:lpstr>AxMath</vt:lpstr>
      <vt:lpstr>HL-HGAT Demo</vt:lpstr>
      <vt:lpstr>HL-HGAT for the Prediction of Sex</vt:lpstr>
      <vt:lpstr>Graphs in Different Applications</vt:lpstr>
      <vt:lpstr>Message Passing Graph Neural Networks (GNN)</vt:lpstr>
      <vt:lpstr>Limitations of GNNs with Node Filtering</vt:lpstr>
      <vt:lpstr>Leveraging Heterogeneous Graphs for Diverse Information Representation</vt:lpstr>
      <vt:lpstr>Simplex and Boundary Operator </vt:lpstr>
      <vt:lpstr>Simplex and Boundary Operator </vt:lpstr>
      <vt:lpstr>Hodge-Laplacian Operator and Spectral Filtering</vt:lpstr>
      <vt:lpstr>Polynomial Approximation of the HL Spectral Filters</vt:lpstr>
      <vt:lpstr>Input data</vt:lpstr>
      <vt:lpstr>Input data</vt:lpstr>
      <vt:lpstr>Resting-State FMRI Processing</vt:lpstr>
      <vt:lpstr>Data Structure</vt:lpstr>
      <vt:lpstr>Build filters for node and edge features</vt:lpstr>
      <vt:lpstr>PowerPoint 演示文稿</vt:lpstr>
      <vt:lpstr>PowerPoint 演示文稿</vt:lpstr>
      <vt:lpstr>HL-HGAT modules</vt:lpstr>
      <vt:lpstr>HL-filters: Convolutional layer on node and edge features </vt:lpstr>
      <vt:lpstr>Multi-simplicial interaction layer</vt:lpstr>
      <vt:lpstr>Multi-simplicial interaction layer</vt:lpstr>
      <vt:lpstr>Simplex downsampling</vt:lpstr>
      <vt:lpstr>Construct  HL-HGAT</vt:lpstr>
      <vt:lpstr>Visualization</vt:lpstr>
      <vt:lpstr>Visualization</vt:lpstr>
      <vt:lpstr>Visualization</vt:lpstr>
      <vt:lpstr>Code in Google Colab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</dc:title>
  <dc:creator>Huang Jinghan</dc:creator>
  <cp:lastModifiedBy>靖涵 黄</cp:lastModifiedBy>
  <cp:revision>135</cp:revision>
  <dcterms:created xsi:type="dcterms:W3CDTF">2023-07-23T11:49:38Z</dcterms:created>
  <dcterms:modified xsi:type="dcterms:W3CDTF">2024-08-21T14:08:15Z</dcterms:modified>
</cp:coreProperties>
</file>